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0"/>
  </p:notesMasterIdLst>
  <p:sldIdLst>
    <p:sldId id="258" r:id="rId5"/>
    <p:sldId id="263" r:id="rId6"/>
    <p:sldId id="261" r:id="rId7"/>
    <p:sldId id="264" r:id="rId8"/>
    <p:sldId id="265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C1F7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156C98-B41C-4607-89F6-7E826B52A168}" v="3" dt="2022-11-23T18:54:07.397"/>
    <p1510:client id="{2E3E34F5-99EA-440F-7977-5C59FE19A5EC}" v="228" dt="2023-03-01T00:44:00.141"/>
    <p1510:client id="{4E503DD4-F6FB-961E-0F15-934373D6FBCE}" v="2" dt="2023-01-08T09:47:53.912"/>
    <p1510:client id="{66753085-C8C9-D24B-3FA2-AF4121B9735A}" v="260" dt="2023-02-28T16:13:20.770"/>
    <p1510:client id="{88300FCD-F988-A13B-785B-819B350170E9}" v="56" dt="2023-02-23T03:11:30.728"/>
    <p1510:client id="{A5A1A0C2-8E13-8FAC-EFC4-39729CEB4EB2}" v="78" dt="2023-02-26T12:58:41.580"/>
    <p1510:client id="{BB8DF9BA-CE1A-1311-17C4-CC1F478849D0}" v="190" dt="2023-02-26T12:56:31.170"/>
    <p1510:client id="{D726C778-3EBE-557F-592B-AAD061A7D57B}" v="90" dt="2023-02-26T10:29:42.313"/>
    <p1510:client id="{D72BD85E-32E4-F42E-BFD6-D72182D4A946}" v="70" dt="2023-02-21T10:10:54.401"/>
    <p1510:client id="{D8680388-FC5E-CC7B-2832-B02FAB6E48D9}" v="58" dt="2023-02-26T12:56:51.339"/>
    <p1510:client id="{E4845B7E-3193-6A31-71A0-A2303C0F6155}" v="40" dt="2023-02-28T14:15:22.284"/>
    <p1510:client id="{E915DE30-D965-446F-3549-21D18B33E4A6}" v="66" dt="2023-02-21T10:24:20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1D669B-5660-4DD0-9434-177D3FC5ECAF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05D266-9240-4CC3-B792-FCAEA762C0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211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5D266-9240-4CC3-B792-FCAEA762C07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42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5D266-9240-4CC3-B792-FCAEA762C07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22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5D266-9240-4CC3-B792-FCAEA762C07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0311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5D266-9240-4CC3-B792-FCAEA762C07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339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5D266-9240-4CC3-B792-FCAEA762C07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519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uhs.org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-16477"/>
            <a:ext cx="12192000" cy="996780"/>
          </a:xfrm>
          <a:prstGeom prst="rect">
            <a:avLst/>
          </a:prstGeom>
          <a:gradFill>
            <a:gsLst>
              <a:gs pos="100000">
                <a:srgbClr val="E5D4B1"/>
              </a:gs>
              <a:gs pos="0">
                <a:srgbClr val="A47F36"/>
              </a:gs>
              <a:gs pos="52000">
                <a:srgbClr val="E5D4B1"/>
              </a:gs>
              <a:gs pos="100000">
                <a:schemeClr val="bg1">
                  <a:shade val="65000"/>
                  <a:satMod val="300000"/>
                </a:schemeClr>
              </a:gs>
            </a:gsLst>
            <a:path path="circle">
              <a:fillToRect l="65000" b="98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            	</a:t>
            </a:r>
            <a:r>
              <a:rPr kumimoji="0" lang="en-GB" sz="1950" b="1" i="0" u="none" strike="noStrike" kern="1200" cap="none" spc="0" normalizeH="0" baseline="0" noProof="0">
                <a:ln>
                  <a:noFill/>
                </a:ln>
                <a:solidFill>
                  <a:srgbClr val="A47F36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UXBRIDGE</a:t>
            </a:r>
            <a:r>
              <a:rPr kumimoji="0" lang="en-GB" sz="1950" b="0" i="0" u="none" strike="noStrike" kern="1200" cap="none" spc="0" normalizeH="0" baseline="0" noProof="0">
                <a:ln>
                  <a:noFill/>
                </a:ln>
                <a:solidFill>
                  <a:srgbClr val="A47F36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 							</a:t>
            </a:r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" panose="02040604050505020304" pitchFamily="18" charset="0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 noProof="0">
                <a:ln>
                  <a:noFill/>
                </a:ln>
                <a:solidFill>
                  <a:srgbClr val="A47F36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		</a:t>
            </a:r>
            <a:r>
              <a:rPr kumimoji="0" lang="en-GB" sz="1500" b="1" i="0" u="none" strike="noStrike" kern="1200" cap="none" spc="0" normalizeH="0" baseline="0" noProof="0">
                <a:ln>
                  <a:noFill/>
                </a:ln>
                <a:solidFill>
                  <a:srgbClr val="A47F36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HIGH SCHOOL</a:t>
            </a:r>
            <a:r>
              <a:rPr kumimoji="0" lang="en-GB" sz="1500" b="0" i="0" u="none" strike="noStrike" kern="1200" cap="none" spc="0" normalizeH="0" baseline="0" noProof="0">
                <a:ln>
                  <a:noFill/>
                </a:ln>
                <a:solidFill>
                  <a:srgbClr val="A47F36"/>
                </a:solidFill>
                <a:effectLst/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							</a:t>
            </a:r>
            <a:endParaRPr kumimoji="0" lang="en-GB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" panose="02040604050505020304" pitchFamily="18" charset="0"/>
              <a:ea typeface="+mn-ea"/>
              <a:cs typeface="+mn-cs"/>
            </a:endParaRPr>
          </a:p>
        </p:txBody>
      </p:sp>
      <p:pic>
        <p:nvPicPr>
          <p:cNvPr id="5" name="Picture 7">
            <a:hlinkClick r:id="rId2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1" y="95250"/>
            <a:ext cx="903816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 userDrawn="1"/>
        </p:nvSpPr>
        <p:spPr bwMode="auto">
          <a:xfrm>
            <a:off x="10462504" y="220663"/>
            <a:ext cx="1230145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Proud to make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" panose="02040604050505020304" pitchFamily="18" charset="0"/>
                <a:ea typeface="+mn-ea"/>
                <a:cs typeface="+mn-cs"/>
              </a:rPr>
              <a:t>success happen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>
                <a:solidFill>
                  <a:srgbClr val="A47F3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rgbClr val="A47F36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038600" y="6356351"/>
            <a:ext cx="457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AEA53-A844-413B-8B13-852EEEB53F8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17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1248A-D43E-491B-8C55-7FE0A5AA8881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3FB6F-3316-4EF8-BFB0-3F74204725A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779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D0A5-1388-47BA-8B17-9803717612C1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AEF5B-1312-4765-9B07-FCBDB1F25EE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862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B865B-6623-4D07-8F96-53627FF5D7A8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C5C68-7783-4C7B-B537-A224E4FB7EB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317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E811D-8053-4297-BDDC-FEF52F2807F8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D7CBA-F6AA-49BC-B29B-DA0295C92CA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047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6377B-6F13-4990-BA20-95DE9478296E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530AA-739E-49EA-B85A-1AD6AE427AD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228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563D0-78BD-4A3F-817E-B852C03C89CB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614CA-40D0-4EA4-ABC3-E8F922B6293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22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5FED6-C20D-418D-9BE3-4EB943DED227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180FB-555E-4162-A609-17F65479E77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917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8CDFF-BE2D-4D74-BBC0-16A4A5C323F0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EC066-6CCE-4F67-B739-9DE71657D36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344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E6321-48B2-40F0-9542-164F29E415DC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E229C-37D1-4728-AB21-E5486517561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309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95854-17CC-4C4B-8793-71C6AD386A92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DB810-4F9B-4CCE-871C-4B499D100F0A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831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685800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B98F62FC-88BD-468C-A599-FD4C130B99A9}" type="datetimeFigureOut">
              <a:rPr lang="en-GB" smtClean="0"/>
              <a:pPr>
                <a:defRPr/>
              </a:pPr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685800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685800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 panose="020F0502020204030204"/>
              </a:defRPr>
            </a:lvl1pPr>
          </a:lstStyle>
          <a:p>
            <a:pPr>
              <a:defRPr/>
            </a:pPr>
            <a:fld id="{4B1378D9-28D0-40FE-A481-EC18EA036A7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759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17207" y="350066"/>
            <a:ext cx="6737350" cy="241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783">
              <a:defRPr/>
            </a:pPr>
            <a:r>
              <a:rPr lang="en-US" sz="965" i="1">
                <a:solidFill>
                  <a:prstClr val="black"/>
                </a:solidFill>
                <a:latin typeface="Calibri" panose="020F0502020204030204"/>
              </a:rPr>
              <a:t> The progressive, inclusive curriculum ‘skills, knowledge and concepts: literacy, life skills and enrichment’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864125"/>
              </p:ext>
            </p:extLst>
          </p:nvPr>
        </p:nvGraphicFramePr>
        <p:xfrm>
          <a:off x="258038" y="611951"/>
          <a:ext cx="5444930" cy="6278055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445892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3999038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39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 dirty="0">
                          <a:solidFill>
                            <a:srgbClr val="0070C0"/>
                          </a:solidFill>
                          <a:effectLst/>
                        </a:rPr>
                        <a:t>Autumn 1</a:t>
                      </a:r>
                      <a:endParaRPr lang="en-GB" sz="1200" u="sng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 7</a:t>
                      </a:r>
                      <a:endParaRPr lang="en-GB" sz="12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6794"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Autumn 1 – 7 weeks 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Literacy / foci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Reading 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Structured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Definition – religious literacy </a:t>
                      </a:r>
                    </a:p>
                    <a:p>
                      <a:pPr algn="l"/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 Numeracy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Historical event dates 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List most/least important</a:t>
                      </a:r>
                    </a:p>
                    <a:p>
                      <a:pPr marL="457200" algn="l"/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Homework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Memory Lane – Create</a:t>
                      </a:r>
                    </a:p>
                    <a:p>
                      <a:pPr algn="l"/>
                      <a:endParaRPr lang="en-GB" sz="1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endParaRPr lang="en-GB" sz="10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Revisiting, revising, remembering opportunities</a:t>
                      </a:r>
                      <a:endParaRPr lang="en-GB" dirty="0"/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questions S&amp;C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Do now's – retrieval 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Starter sentences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revision before  EOT assessment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0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Feedforward  - peer-marking </a:t>
                      </a:r>
                    </a:p>
                    <a:p>
                      <a:pPr marL="0" lvl="0" indent="0" algn="l">
                        <a:buNone/>
                      </a:pPr>
                      <a:endParaRPr lang="en-GB" sz="1000" b="0" i="0" u="none" strike="noStrike" noProof="0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 algn="l">
                        <a:buNone/>
                      </a:pPr>
                      <a:r>
                        <a:rPr lang="en-GB" sz="1000" b="1" i="0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Wider Reading </a:t>
                      </a:r>
                    </a:p>
                    <a:p>
                      <a:pPr marL="0" lvl="0" indent="0" algn="l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Holi </a:t>
                      </a:r>
                      <a:r>
                        <a:rPr lang="en-GB" sz="1000" b="0" i="0" u="none" strike="noStrike" noProof="0" dirty="0" err="1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Colors</a:t>
                      </a:r>
                      <a:r>
                        <a:rPr lang="en-GB" sz="10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by Rina Singh, The story of Diwali by Jatinder Verma</a:t>
                      </a: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b="1" u="none" dirty="0">
                          <a:effectLst/>
                        </a:rPr>
                        <a:t>Unit 1: </a:t>
                      </a:r>
                      <a:r>
                        <a:rPr lang="en-GB" sz="1050" b="1" u="none" dirty="0">
                          <a:solidFill>
                            <a:srgbClr val="0070C0"/>
                          </a:solidFill>
                          <a:effectLst/>
                        </a:rPr>
                        <a:t>Festivals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u="none" baseline="0" dirty="0">
                          <a:effectLst/>
                        </a:rPr>
                        <a:t>Assessment Objectives: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0" i="1" u="none" baseline="0" dirty="0">
                          <a:effectLst/>
                        </a:rPr>
                        <a:t>-To be able to understand the festival of light within different cultures; Hinduism – Diwali and Holi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b="0" i="1" u="none" baseline="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u="none" dirty="0">
                          <a:effectLst/>
                        </a:rPr>
                        <a:t>Enrichment/life</a:t>
                      </a:r>
                      <a:r>
                        <a:rPr lang="en-GB" sz="1000" b="1" u="none" baseline="0" dirty="0">
                          <a:effectLst/>
                        </a:rPr>
                        <a:t> and work skills: 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GB" sz="1000" i="1" u="none" baseline="0" dirty="0">
                          <a:effectLst/>
                        </a:rPr>
                        <a:t>Working practically in a team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GB" sz="1000" i="1" u="none" baseline="0" dirty="0">
                          <a:effectLst/>
                        </a:rPr>
                        <a:t>Communication skills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000" b="0" i="1" u="none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Problem-solving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000" b="0" i="1" u="none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Inquiry Skills</a:t>
                      </a:r>
                      <a:endParaRPr lang="en-GB" sz="1000" b="1" u="none" baseline="0" dirty="0">
                        <a:effectLst/>
                      </a:endParaRP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endParaRPr lang="en-GB" sz="1000" u="none" baseline="0" dirty="0">
                        <a:effectLst/>
                      </a:endParaRP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GB" sz="1000" b="1" u="none" baseline="0" dirty="0">
                          <a:effectLst/>
                        </a:rPr>
                        <a:t>CEIAG</a:t>
                      </a:r>
                      <a:r>
                        <a:rPr lang="en-GB" sz="1000" u="none" baseline="0" dirty="0">
                          <a:effectLst/>
                        </a:rPr>
                        <a:t> – tolerance and blending of different cultures across religion and British values.  Religious festival requirements. 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GB" sz="1000" u="none" baseline="0" dirty="0">
                          <a:effectLst/>
                        </a:rPr>
                        <a:t>Comparing the same festival within different parts of the world.</a:t>
                      </a:r>
                    </a:p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GB" sz="1000" u="none" baseline="0" dirty="0">
                          <a:effectLst/>
                        </a:rPr>
                        <a:t>Expansion of prior knowledge from KS2 Christianity and 1 other from SACRE’s.  Focusing on Christianity and 2 others in first term.</a:t>
                      </a:r>
                      <a:endParaRPr lang="en-GB" sz="1000" b="1" u="none" baseline="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u="none" baseline="0" dirty="0">
                          <a:effectLst/>
                        </a:rPr>
                        <a:t>Assessment opportunities: 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0" u="none" baseline="0" dirty="0">
                          <a:effectLst/>
                        </a:rPr>
                        <a:t>Base Line test to close gaps from KS2 and KS3 and expand depth of knowledge.  Sight any literacy issues and bring all students to one level of complete knowledge. 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0" u="none" baseline="0" dirty="0">
                          <a:effectLst/>
                        </a:rPr>
                        <a:t>Essay styled questions with Command words 5 Mark and 15 mark.  An opportunity for all students to test and challenge at stages.</a:t>
                      </a:r>
                    </a:p>
                    <a:p>
                      <a:pPr lvl="0" algn="l">
                        <a:lnSpc>
                          <a:spcPct val="114999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00" b="1" i="0" u="none" strike="noStrike" baseline="0" noProof="0" dirty="0">
                          <a:effectLst/>
                          <a:highlight>
                            <a:srgbClr val="FFFF00"/>
                          </a:highlight>
                          <a:latin typeface="+mn-lt"/>
                        </a:rPr>
                        <a:t>Key Objectives:</a:t>
                      </a:r>
                      <a:r>
                        <a:rPr lang="en-GB" sz="1000" b="0" i="0" u="none" strike="noStrike" baseline="0" noProof="0" dirty="0">
                          <a:effectLst/>
                          <a:highlight>
                            <a:srgbClr val="FFFF00"/>
                          </a:highlight>
                          <a:latin typeface="+mn-lt"/>
                        </a:rPr>
                        <a:t> </a:t>
                      </a:r>
                      <a:r>
                        <a:rPr lang="en-GB" sz="1000" b="0" i="0" u="none" strike="noStrike" baseline="0" noProof="0" dirty="0">
                          <a:effectLst/>
                          <a:latin typeface="+mn-lt"/>
                        </a:rPr>
                        <a:t> K01,2,3,4 &amp; 5</a:t>
                      </a:r>
                      <a:endParaRPr lang="en-GB" sz="1000" dirty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u="none" baseline="0" dirty="0">
                          <a:effectLst/>
                        </a:rPr>
                        <a:t>7,8,9</a:t>
                      </a:r>
                      <a:endParaRPr lang="en-GB" sz="1000" b="0" u="none" baseline="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u="none" baseline="0" dirty="0">
                          <a:effectLst/>
                        </a:rPr>
                        <a:t>SMSC </a:t>
                      </a:r>
                      <a:r>
                        <a:rPr lang="en-GB" sz="1000" b="0" u="none" baseline="0" dirty="0">
                          <a:effectLst/>
                        </a:rPr>
                        <a:t>– Community and faith links though different national and international festivals such as Diwali (London &amp; India), Hanukkah and Christmas.  Discussion and assembly for national holidays such as Black History Month.  Promoted </a:t>
                      </a:r>
                      <a:r>
                        <a:rPr lang="en-GB" sz="1000" b="1" u="none" baseline="0" dirty="0">
                          <a:effectLst/>
                        </a:rPr>
                        <a:t>British Values</a:t>
                      </a:r>
                      <a:r>
                        <a:rPr lang="en-GB" sz="1000" b="0" u="none" baseline="0" dirty="0">
                          <a:effectLst/>
                        </a:rPr>
                        <a:t>: Individual liberty in regards to religion and Mutual respect and tolerance 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b="0" u="none" baseline="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u="none" baseline="0" dirty="0">
                          <a:effectLst/>
                        </a:rPr>
                        <a:t>Extracurricular opportunities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0" u="none" baseline="0" dirty="0">
                          <a:effectLst/>
                        </a:rPr>
                        <a:t>observing key festivals: Diwali   - students feedback to the class</a:t>
                      </a:r>
                    </a:p>
                  </a:txBody>
                  <a:tcPr marL="36727" marR="36727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0535575"/>
              </p:ext>
            </p:extLst>
          </p:nvPr>
        </p:nvGraphicFramePr>
        <p:xfrm>
          <a:off x="5799491" y="611951"/>
          <a:ext cx="6007497" cy="647030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687958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4319539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473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41" marR="36741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 dirty="0">
                          <a:solidFill>
                            <a:srgbClr val="0070C0"/>
                          </a:solidFill>
                          <a:effectLst/>
                        </a:rPr>
                        <a:t>Autumn 2</a:t>
                      </a:r>
                      <a:endParaRPr lang="en-GB" sz="1200" u="sng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 Year 7</a:t>
                      </a:r>
                      <a:endParaRPr lang="en-GB" sz="12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41" marR="36741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8300"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Autumn 2 (</a:t>
                      </a:r>
                      <a:r>
                        <a:rPr lang="en-GB" sz="1100" b="1" i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winter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) – 8 weeks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Literacy / Numeracy foci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Reading 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Structured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Essay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Terminology &amp; definition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Numeracy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Historical event dates 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List most/least important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Homework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Advent Calendar – Create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Things to celebrate Hanukah 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Revisiting, revising, remembering opportunities</a:t>
                      </a:r>
                      <a:endParaRPr lang="en-GB" sz="1100" dirty="0"/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questions S&amp;C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Do now's – retrieval 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Starter sentences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revision before  EOT assessment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Feedforward  - peer-marking </a:t>
                      </a: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u="none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Unit 2: </a:t>
                      </a:r>
                      <a:r>
                        <a:rPr lang="en-GB" sz="1100" b="1" u="none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Festivals</a:t>
                      </a:r>
                      <a:endParaRPr lang="en-GB" sz="1100" u="none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Assessment objectives: 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To be able to understand the importance of Hanukah and Christmas within Judaism and Christianity – Hanukah &amp; Christmas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Enrichment/life and work skills: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Videos</a:t>
                      </a: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Group tasks</a:t>
                      </a: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Inquiry skills 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SACRE’s indication of Christianity from KS2 working with previous SACRE’s themes from KS2 and KS3.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Assessments: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Comparing 3 Festivals of Lights and their meaning.  5 mark and 15 mark questions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Compare and contrast the importance of light within 3 main religions, reflecting on story telling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noProof="0" dirty="0">
                          <a:effectLst/>
                          <a:highlight>
                            <a:srgbClr val="FFFF00"/>
                          </a:highlight>
                          <a:latin typeface="+mn-lt"/>
                        </a:rPr>
                        <a:t>Key Objectives</a:t>
                      </a:r>
                      <a:r>
                        <a:rPr lang="en-GB" sz="1100" b="0" i="0" u="none" strike="noStrike" noProof="0" dirty="0">
                          <a:effectLst/>
                          <a:highlight>
                            <a:srgbClr val="FFFF00"/>
                          </a:highlight>
                          <a:latin typeface="+mn-lt"/>
                        </a:rPr>
                        <a:t>: </a:t>
                      </a:r>
                      <a:r>
                        <a:rPr lang="en-GB" sz="1100" b="0" i="0" u="none" strike="noStrike" noProof="0" dirty="0">
                          <a:effectLst/>
                          <a:latin typeface="+mn-lt"/>
                        </a:rPr>
                        <a:t> K01,2,3,4 &amp; 5  - 7,8,9</a:t>
                      </a: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marL="342900" lvl="0" indent="-342900" algn="l">
                        <a:buFont typeface="Wingdings" panose="05000000000000000000" pitchFamily="2" charset="2"/>
                        <a:buChar char=""/>
                      </a:pPr>
                      <a:r>
                        <a:rPr lang="en-GB" sz="1100" i="1" dirty="0">
                          <a:effectLst/>
                          <a:highlight>
                            <a:srgbClr val="FFFF00"/>
                          </a:highlight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Peer marked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en-GB" sz="1100" b="1" dirty="0"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SMSC</a:t>
                      </a:r>
                      <a:r>
                        <a:rPr lang="en-GB" sz="1100" dirty="0"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 – Community and faith links though different national and international festivals such as Diwali (London &amp; India), Hanukkah and Christmas.  Discussion and assembly for national holidays such as Black History Month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Arial"/>
                        </a:rPr>
                        <a:t>. Promoted </a:t>
                      </a:r>
                      <a:r>
                        <a:rPr lang="en-GB" sz="1100" b="1" dirty="0">
                          <a:effectLst/>
                          <a:latin typeface="+mn-lt"/>
                          <a:ea typeface="Times New Roman" panose="02020603050405020304" pitchFamily="18" charset="0"/>
                          <a:cs typeface="Arial"/>
                        </a:rPr>
                        <a:t>British Values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Arial"/>
                        </a:rPr>
                        <a:t>: Individual liberty in regards to religion and Mutual respect and tolerance </a:t>
                      </a:r>
                      <a:endParaRPr lang="en-GB" sz="1100" dirty="0">
                        <a:effectLst/>
                        <a:latin typeface="Calibri"/>
                        <a:ea typeface="Yu Mincho" panose="02020400000000000000" pitchFamily="18" charset="-128"/>
                        <a:cs typeface="Arial"/>
                      </a:endParaRPr>
                    </a:p>
                    <a:p>
                      <a:pPr lvl="0" algn="l">
                        <a:lnSpc>
                          <a:spcPct val="114999"/>
                        </a:lnSpc>
                        <a:buNone/>
                      </a:pPr>
                      <a:r>
                        <a:rPr lang="en-GB" sz="1100" b="1" i="0" u="none" strike="noStrike" noProof="0" dirty="0">
                          <a:effectLst/>
                          <a:latin typeface="Calibri"/>
                        </a:rPr>
                        <a:t>Wider Reading </a:t>
                      </a:r>
                    </a:p>
                    <a:p>
                      <a:pPr lvl="0" algn="l">
                        <a:lnSpc>
                          <a:spcPct val="114999"/>
                        </a:lnSpc>
                        <a:buNone/>
                      </a:pPr>
                      <a:r>
                        <a:rPr lang="en-GB" sz="1100" b="0" i="0" u="none" strike="noStrike" noProof="0" dirty="0">
                          <a:effectLst/>
                          <a:latin typeface="Calibri"/>
                        </a:rPr>
                        <a:t>A Christmas Carol by Charles Dickens, The Eight Nights of Hannukah by Judy </a:t>
                      </a:r>
                      <a:r>
                        <a:rPr lang="en-GB" sz="1100" b="0" i="0" u="none" strike="noStrike" noProof="0" dirty="0" err="1">
                          <a:effectLst/>
                          <a:latin typeface="Calibri"/>
                        </a:rPr>
                        <a:t>Nayer</a:t>
                      </a:r>
                      <a:r>
                        <a:rPr lang="en-GB" sz="1100" b="0" i="0" u="none" strike="noStrike" noProof="0" dirty="0">
                          <a:effectLst/>
                          <a:latin typeface="Calibri"/>
                        </a:rPr>
                        <a:t>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u="none" baseline="0" dirty="0">
                          <a:effectLst/>
                        </a:rPr>
                        <a:t>Extracurricular opportunities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u="none" baseline="0" dirty="0">
                          <a:effectLst/>
                        </a:rPr>
                        <a:t>observing key festivals: Christmas   - student feedback to the class</a:t>
                      </a:r>
                    </a:p>
                    <a:p>
                      <a:pPr lvl="0" algn="l">
                        <a:lnSpc>
                          <a:spcPct val="114999"/>
                        </a:lnSpc>
                        <a:buNone/>
                      </a:pPr>
                      <a:endParaRPr lang="en-GB" dirty="0"/>
                    </a:p>
                  </a:txBody>
                  <a:tcPr marL="114300" marR="114300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pic>
        <p:nvPicPr>
          <p:cNvPr id="51245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78"/>
          <a:stretch>
            <a:fillRect/>
          </a:stretch>
        </p:blipFill>
        <p:spPr bwMode="auto">
          <a:xfrm>
            <a:off x="258038" y="79793"/>
            <a:ext cx="497174" cy="42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6" name="TextBox 1"/>
          <p:cNvSpPr txBox="1">
            <a:spLocks noChangeArrowheads="1"/>
          </p:cNvSpPr>
          <p:nvPr/>
        </p:nvSpPr>
        <p:spPr bwMode="auto">
          <a:xfrm>
            <a:off x="2436195" y="26696"/>
            <a:ext cx="7699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>
                <a:solidFill>
                  <a:srgbClr val="A47F36"/>
                </a:solidFill>
                <a:latin typeface="Century Gothic" panose="020B0502020202020204" pitchFamily="34" charset="0"/>
              </a:rPr>
              <a:t>YEAR 7 CURRICULUM MAP</a:t>
            </a:r>
          </a:p>
        </p:txBody>
      </p:sp>
    </p:spTree>
    <p:extLst>
      <p:ext uri="{BB962C8B-B14F-4D97-AF65-F5344CB8AC3E}">
        <p14:creationId xmlns:p14="http://schemas.microsoft.com/office/powerpoint/2010/main" val="1362591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17207" y="350066"/>
            <a:ext cx="6737350" cy="241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783">
              <a:defRPr/>
            </a:pPr>
            <a:r>
              <a:rPr lang="en-US" sz="965" i="1">
                <a:solidFill>
                  <a:prstClr val="black"/>
                </a:solidFill>
                <a:latin typeface="Calibri" panose="020F0502020204030204"/>
              </a:rPr>
              <a:t> The progressive, inclusive curriculum ‘skills, knowledge and concepts: literacy, life skills and enrichment’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9961334"/>
              </p:ext>
            </p:extLst>
          </p:nvPr>
        </p:nvGraphicFramePr>
        <p:xfrm>
          <a:off x="258038" y="611951"/>
          <a:ext cx="5444930" cy="6246049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445892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3999038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39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 dirty="0">
                          <a:solidFill>
                            <a:srgbClr val="0070C0"/>
                          </a:solidFill>
                          <a:effectLst/>
                        </a:rPr>
                        <a:t>Spring 1</a:t>
                      </a:r>
                      <a:endParaRPr lang="en-GB" sz="1200" u="sng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aseline="0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 7</a:t>
                      </a:r>
                      <a:endParaRPr lang="en-GB" sz="12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6794"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Spring 1 – 6 weeks 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Literacy / Numeracy foci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Reading 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Structured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Essay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Definition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Numeracy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Historical event dates 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List most/least important</a:t>
                      </a:r>
                    </a:p>
                    <a:p>
                      <a:pPr lvl="0" algn="l">
                        <a:buNone/>
                      </a:pP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Homework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Family tree - Creative</a:t>
                      </a:r>
                    </a:p>
                    <a:p>
                      <a:pPr marL="0" lvl="0" indent="0" algn="l">
                        <a:buNone/>
                      </a:pP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Revisiting, revising, remembering opportunities</a:t>
                      </a:r>
                      <a:endParaRPr lang="en-GB" sz="1100" dirty="0"/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questions S&amp;C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Do now's – retrieval 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Starter sentences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revision before  EOT assessment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Feedforward  - peer-marking </a:t>
                      </a: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u="sng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Unit 3: </a:t>
                      </a:r>
                      <a:r>
                        <a:rPr lang="en-GB" sz="1100" b="1" u="sng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Special People</a:t>
                      </a:r>
                      <a:endParaRPr lang="en-GB" sz="11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marL="457200"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Assessment objectives: 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To understand the people of the book in both Islam and Christianity.  To explore what they stood for and their symbolism in their faiths.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Enrichment/life and work skills: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Research skills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Public speaking 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Inquiry skills 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CEIAG – I</a:t>
                      </a:r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nvestigative work with knowledge of prophets from sacred text.    Exploring the importance, they can have in today’s society. Analytical and Evaluative skills.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Assessments: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Who was Abraham? (5)</a:t>
                      </a: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Who was Moses? (5)</a:t>
                      </a: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Explain why the covenant (promises) are important in Judaism and Christianity. Refer to Abraham and Moses in your answer. (8)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noProof="0" dirty="0">
                          <a:effectLst/>
                          <a:highlight>
                            <a:srgbClr val="FFFF00"/>
                          </a:highlight>
                          <a:latin typeface="+mn-lt"/>
                        </a:rPr>
                        <a:t>Key Objectives</a:t>
                      </a:r>
                      <a:r>
                        <a:rPr lang="en-GB" sz="1100" b="0" i="0" u="none" strike="noStrike" noProof="0" dirty="0">
                          <a:effectLst/>
                          <a:highlight>
                            <a:srgbClr val="FFFF00"/>
                          </a:highlight>
                          <a:latin typeface="+mn-lt"/>
                        </a:rPr>
                        <a:t>: </a:t>
                      </a:r>
                      <a:r>
                        <a:rPr lang="en-GB" sz="1100" b="0" i="0" u="none" strike="noStrike" noProof="0" dirty="0">
                          <a:effectLst/>
                          <a:latin typeface="+mn-lt"/>
                        </a:rPr>
                        <a:t> K01,2,3,4 &amp; 5  - 7,8,9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en-GB" sz="1100" b="1" dirty="0"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SMSC</a:t>
                      </a:r>
                      <a:r>
                        <a:rPr lang="en-GB" sz="1100" dirty="0">
                          <a:effectLst/>
                          <a:latin typeface="Calibri"/>
                          <a:ea typeface="Times New Roman" panose="02020603050405020304" pitchFamily="18" charset="0"/>
                          <a:cs typeface="Arial"/>
                        </a:rPr>
                        <a:t> – Community and faith links though different people in the Abrahamic religions.  Discussion of important roles people play in shaping our society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Arial"/>
                        </a:rPr>
                        <a:t>. Promoted British Values: Individual liberty in regards to religion and Mutual respect and tolerance in regards to key religious figures. </a:t>
                      </a:r>
                      <a:endParaRPr lang="en-GB" sz="1100" dirty="0">
                        <a:effectLst/>
                        <a:latin typeface="Calibri"/>
                        <a:ea typeface="Times New Roman" panose="02020603050405020304" pitchFamily="18" charset="0"/>
                        <a:cs typeface="Arial"/>
                      </a:endParaRPr>
                    </a:p>
                    <a:p>
                      <a:pPr lvl="0" algn="l">
                        <a:lnSpc>
                          <a:spcPct val="114999"/>
                        </a:lnSpc>
                        <a:buNone/>
                      </a:pPr>
                      <a:endParaRPr lang="en-GB" sz="1100" b="0" i="0" u="none" strike="noStrike" noProof="0" dirty="0">
                        <a:effectLst/>
                        <a:latin typeface="Calibri"/>
                      </a:endParaRPr>
                    </a:p>
                    <a:p>
                      <a:pPr lvl="0" algn="l">
                        <a:lnSpc>
                          <a:spcPct val="114999"/>
                        </a:lnSpc>
                        <a:buNone/>
                      </a:pPr>
                      <a:r>
                        <a:rPr lang="en-GB" sz="1100" b="1" i="0" u="none" strike="noStrike" noProof="0" dirty="0">
                          <a:effectLst/>
                          <a:latin typeface="Calibri"/>
                        </a:rPr>
                        <a:t>Wider Reading </a:t>
                      </a:r>
                    </a:p>
                    <a:p>
                      <a:pPr lvl="0" algn="l">
                        <a:lnSpc>
                          <a:spcPct val="114999"/>
                        </a:lnSpc>
                        <a:buNone/>
                      </a:pPr>
                      <a:r>
                        <a:rPr lang="en-GB" sz="1100" b="0" i="0" u="none" strike="noStrike" noProof="0" dirty="0">
                          <a:effectLst/>
                          <a:latin typeface="Calibri"/>
                        </a:rPr>
                        <a:t>Abraham: A journey to the Heart of three faiths by Bruce Feiler</a:t>
                      </a:r>
                    </a:p>
                    <a:p>
                      <a:pPr lvl="0" algn="l">
                        <a:lnSpc>
                          <a:spcPct val="114999"/>
                        </a:lnSpc>
                        <a:buNone/>
                      </a:pPr>
                      <a:r>
                        <a:rPr lang="en-GB" sz="1100" b="0" i="0" u="none" strike="noStrike" noProof="0" dirty="0">
                          <a:effectLst/>
                          <a:latin typeface="Calibri"/>
                        </a:rPr>
                        <a:t>Moses: A life by Jonathan Kirsch</a:t>
                      </a:r>
                      <a:endParaRPr lang="en-GB" b="0" dirty="0"/>
                    </a:p>
                  </a:txBody>
                  <a:tcPr marL="114300" marR="114300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133692"/>
              </p:ext>
            </p:extLst>
          </p:nvPr>
        </p:nvGraphicFramePr>
        <p:xfrm>
          <a:off x="5799491" y="611951"/>
          <a:ext cx="6007497" cy="625565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687958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4319539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473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41" marR="36741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>
                          <a:solidFill>
                            <a:srgbClr val="0070C0"/>
                          </a:solidFill>
                          <a:effectLst/>
                        </a:rPr>
                        <a:t>Spring 2</a:t>
                      </a:r>
                      <a:endParaRPr lang="en-GB" sz="1200" u="sng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aseline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 7</a:t>
                      </a:r>
                      <a:endParaRPr lang="en-GB" sz="120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41" marR="36741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8300"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Spring 2 – 6 weeks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Literacy / Numeracy foci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Reading 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Structured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Essay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Definition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Numeracy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Historical event dates 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Chapter/verse page numbers (Bible)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Homework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Holy book Guide – Research and creative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Revisiting, revising, remembering opportunities</a:t>
                      </a:r>
                      <a:endParaRPr lang="en-GB" sz="1100" dirty="0"/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questions S&amp;C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Do now's – retrieval 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Starter sentences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revision before  EOT assessment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Feedforward  - peer-marking </a:t>
                      </a: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u="sng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Unit 4: </a:t>
                      </a:r>
                      <a:r>
                        <a:rPr lang="en-GB" sz="1100" b="1" u="sng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Special Books</a:t>
                      </a:r>
                      <a:endParaRPr lang="en-GB" sz="11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Assessment objectives: 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  To understand, compare and analyse different Holy books, showing how respect is shown throughout by religious believers. Focusing on Bible, Guru </a:t>
                      </a:r>
                      <a:r>
                        <a:rPr lang="en-GB" sz="1100" dirty="0" err="1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Granth</a:t>
                      </a:r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 Sahib and Qur’an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Enrichment/life and work skills: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Research skills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Inquiry skills 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CEIAG – </a:t>
                      </a:r>
                      <a:r>
                        <a:rPr lang="en-GB" sz="1100" b="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I</a:t>
                      </a:r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nvestigative work with knowledge and stories from sacred text.    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SACRE’s indication of Christianity from KS2 working with previous SACRE’s themes from KS2 and KS3.  Focus for Islam, Christianity and Sikhism.</a:t>
                      </a: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SMSC – </a:t>
                      </a:r>
                      <a:r>
                        <a:rPr lang="en-GB" sz="11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Community &amp; Faith links through different scriptures. 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Promoted British Values: Individual liberty in regards to religion and Mutual respect and tolerance of holy scriptures 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Assessments: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Name 2 Holy books (2) </a:t>
                      </a:r>
                      <a:r>
                        <a:rPr lang="en-GB" sz="1100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(KO1)</a:t>
                      </a: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What is the importance of a Holy book to their followers? (5)</a:t>
                      </a:r>
                    </a:p>
                    <a:p>
                      <a:pPr algn="l"/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Explain reasons why the Qur’an is not usually translated (5) </a:t>
                      </a:r>
                      <a:r>
                        <a:rPr lang="en-GB" sz="1100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(KO5)</a:t>
                      </a:r>
                    </a:p>
                    <a:p>
                      <a:pPr algn="l"/>
                      <a:r>
                        <a:rPr lang="en-GB" sz="1100" b="1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“Holy books are all basically the same” </a:t>
                      </a:r>
                      <a:r>
                        <a:rPr lang="en-GB" sz="1100" b="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Discuss</a:t>
                      </a:r>
                      <a:r>
                        <a:rPr lang="en-GB" sz="1100" dirty="0"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 giving at least two Holy Books and how they are similar and different. Finish with a conclusion referring to the quote above. (15)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effectLst/>
                          <a:highlight>
                            <a:srgbClr val="FFFF00"/>
                          </a:highlight>
                          <a:latin typeface="Calibri"/>
                        </a:rPr>
                        <a:t>Key Objectives</a:t>
                      </a:r>
                      <a:r>
                        <a:rPr lang="en-GB" sz="1100" b="0" i="0" u="none" strike="noStrike" noProof="0" dirty="0">
                          <a:effectLst/>
                          <a:highlight>
                            <a:srgbClr val="FFFF00"/>
                          </a:highlight>
                          <a:latin typeface="Calibri"/>
                        </a:rPr>
                        <a:t>: </a:t>
                      </a:r>
                      <a:r>
                        <a:rPr lang="en-GB" sz="1100" b="0" i="0" u="none" strike="noStrike" noProof="0" dirty="0">
                          <a:effectLst/>
                          <a:latin typeface="Calibri"/>
                        </a:rPr>
                        <a:t> K01,2,3,4 &amp; 5  - 7,8,9</a:t>
                      </a:r>
                    </a:p>
                    <a:p>
                      <a:pPr lvl="0" algn="l">
                        <a:buNone/>
                      </a:pPr>
                      <a:endParaRPr lang="en-GB" sz="1100" b="0" i="0" u="none" strike="noStrike" noProof="0" dirty="0">
                        <a:effectLst/>
                        <a:latin typeface="Calibri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effectLst/>
                          <a:latin typeface="Calibri"/>
                        </a:rPr>
                        <a:t>Wider Reading 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100" b="0" dirty="0"/>
                        <a:t>Passages from the Quran and Bible </a:t>
                      </a:r>
                    </a:p>
                  </a:txBody>
                  <a:tcPr marL="114300" marR="114300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pic>
        <p:nvPicPr>
          <p:cNvPr id="51245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78"/>
          <a:stretch>
            <a:fillRect/>
          </a:stretch>
        </p:blipFill>
        <p:spPr bwMode="auto">
          <a:xfrm>
            <a:off x="258038" y="79793"/>
            <a:ext cx="497174" cy="42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6" name="TextBox 1"/>
          <p:cNvSpPr txBox="1">
            <a:spLocks noChangeArrowheads="1"/>
          </p:cNvSpPr>
          <p:nvPr/>
        </p:nvSpPr>
        <p:spPr bwMode="auto">
          <a:xfrm>
            <a:off x="2436195" y="26696"/>
            <a:ext cx="7699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>
                <a:solidFill>
                  <a:srgbClr val="A47F36"/>
                </a:solidFill>
                <a:latin typeface="Century Gothic" panose="020B0502020202020204" pitchFamily="34" charset="0"/>
              </a:rPr>
              <a:t>YEAR 7 CURRICULUM MAP</a:t>
            </a:r>
          </a:p>
        </p:txBody>
      </p:sp>
    </p:spTree>
    <p:extLst>
      <p:ext uri="{BB962C8B-B14F-4D97-AF65-F5344CB8AC3E}">
        <p14:creationId xmlns:p14="http://schemas.microsoft.com/office/powerpoint/2010/main" val="1429063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17207" y="350066"/>
            <a:ext cx="6737350" cy="241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783">
              <a:defRPr/>
            </a:pPr>
            <a:r>
              <a:rPr lang="en-US" sz="965" i="1">
                <a:solidFill>
                  <a:prstClr val="black"/>
                </a:solidFill>
                <a:latin typeface="Calibri" panose="020F0502020204030204"/>
              </a:rPr>
              <a:t> The progressive, inclusive curriculum ‘skills, knowledge and concepts: literacy, life skills and enrichment’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85920"/>
              </p:ext>
            </p:extLst>
          </p:nvPr>
        </p:nvGraphicFramePr>
        <p:xfrm>
          <a:off x="258038" y="611951"/>
          <a:ext cx="5444930" cy="6785547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445892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3999038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39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>
                          <a:solidFill>
                            <a:srgbClr val="0070C0"/>
                          </a:solidFill>
                          <a:effectLst/>
                        </a:rPr>
                        <a:t>Summer 1</a:t>
                      </a:r>
                      <a:endParaRPr lang="en-GB" sz="1200" u="sng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aseline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 7</a:t>
                      </a:r>
                      <a:endParaRPr lang="en-GB" sz="120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6794"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Summer 1 – 5 weeks 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Literacy / Numeracy foci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Reading 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Structured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Essay writing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Numeracy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Historical event dates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List most/least important</a:t>
                      </a:r>
                    </a:p>
                    <a:p>
                      <a:pPr lvl="0" algn="l">
                        <a:buNone/>
                      </a:pP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Homework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Research a holy places of worship you have never visited </a:t>
                      </a:r>
                    </a:p>
                    <a:p>
                      <a:pPr lvl="0" algn="l">
                        <a:buNone/>
                      </a:pPr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Revisiting, revising, remembering opportunities</a:t>
                      </a:r>
                      <a:endParaRPr lang="en-GB" sz="1100" dirty="0"/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questions S&amp;C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Do now's – retrieval 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Starter sentences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revision before  EOT assessment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Feedforward  - peer-marking </a:t>
                      </a: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u="sng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Unit 5: </a:t>
                      </a:r>
                      <a:r>
                        <a:rPr lang="en-GB" sz="1100" b="1" u="sng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Special Places</a:t>
                      </a:r>
                      <a:endParaRPr lang="en-GB" sz="11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457200"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Assessment objectives: 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To understand, compare and analyse different places of worship, showing how respect is shown throughout holy buildings. Focus on the Church, Mosque and Gurdwara.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Enrichment/life and work skills: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Research skills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Public speaking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Inquiry skills </a:t>
                      </a:r>
                    </a:p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CEIAG – I</a:t>
                      </a: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nvestigative work with knowledge of features of places of worship.    Exploring the importance of these special buildings in today’s society. Analytical and Evaluative skills.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Assessments: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Summative assessment at end of unit focusing on specific knowledge learnt, evaluation based question and comparative exam style questions.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Shorter formative assessment throughout.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noProof="0" dirty="0">
                          <a:effectLst/>
                          <a:highlight>
                            <a:srgbClr val="FFFF00"/>
                          </a:highlight>
                          <a:latin typeface="+mn-lt"/>
                        </a:rPr>
                        <a:t>Key Objectives</a:t>
                      </a:r>
                      <a:r>
                        <a:rPr lang="en-GB" sz="1100" b="0" i="0" u="none" strike="noStrike" noProof="0" dirty="0">
                          <a:effectLst/>
                          <a:highlight>
                            <a:srgbClr val="FFFF00"/>
                          </a:highlight>
                          <a:latin typeface="+mn-lt"/>
                        </a:rPr>
                        <a:t>: </a:t>
                      </a:r>
                      <a:r>
                        <a:rPr lang="en-GB" sz="1100" b="0" i="0" u="none" strike="noStrike" noProof="0" dirty="0">
                          <a:effectLst/>
                          <a:latin typeface="+mn-lt"/>
                        </a:rPr>
                        <a:t> K01,2,3,4 &amp; 5  - 7,8,9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2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Calibri"/>
                        </a:rPr>
                        <a:t>SMSC –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Calibri"/>
                        </a:rPr>
                        <a:t> British values and what the British landscape looks like with multicultural and religious influences.</a:t>
                      </a:r>
                    </a:p>
                    <a:p>
                      <a:pPr lvl="0" algn="l">
                        <a:buNone/>
                      </a:pP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Calibri"/>
                      </a:endParaRPr>
                    </a:p>
                    <a:p>
                      <a:pPr lvl="0" algn="l">
                        <a:buNone/>
                      </a:pPr>
                      <a:endParaRPr lang="en-GB" sz="1200" b="0" i="0" u="none" strike="noStrike" noProof="0" dirty="0">
                        <a:effectLst/>
                        <a:latin typeface="Calibri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effectLst/>
                          <a:latin typeface="Calibri"/>
                        </a:rPr>
                        <a:t>Wider reading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100" b="0" i="0" u="none" strike="noStrike" noProof="0" dirty="0">
                          <a:effectLst/>
                          <a:latin typeface="Calibri"/>
                        </a:rPr>
                        <a:t>Christianity: the first 3000 years by Diamond MacCulloch </a:t>
                      </a:r>
                    </a:p>
                    <a:p>
                      <a:pPr lvl="0" algn="l">
                        <a:buNone/>
                      </a:pPr>
                      <a:endParaRPr lang="en-GB" sz="1100" b="0" i="0" u="none" strike="noStrike" noProof="0" dirty="0">
                        <a:effectLst/>
                        <a:latin typeface="Calibri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u="none" baseline="0" dirty="0">
                          <a:effectLst/>
                        </a:rPr>
                        <a:t>Extracurricular opportunities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u="none" baseline="0" dirty="0">
                          <a:effectLst/>
                        </a:rPr>
                        <a:t>Visiting the church </a:t>
                      </a:r>
                    </a:p>
                    <a:p>
                      <a:pPr lvl="0" algn="l">
                        <a:buNone/>
                      </a:pPr>
                      <a:endParaRPr lang="en-GB" sz="1100" b="0" i="0" u="none" strike="noStrike" noProof="0" dirty="0"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401564"/>
              </p:ext>
            </p:extLst>
          </p:nvPr>
        </p:nvGraphicFramePr>
        <p:xfrm>
          <a:off x="5799491" y="611951"/>
          <a:ext cx="6007497" cy="625565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687958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4319539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473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41" marR="36741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u="sng">
                          <a:solidFill>
                            <a:srgbClr val="0070C0"/>
                          </a:solidFill>
                          <a:effectLst/>
                        </a:rPr>
                        <a:t>Summer 2</a:t>
                      </a:r>
                      <a:endParaRPr lang="en-GB" sz="1200" u="sng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aseline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 7</a:t>
                      </a:r>
                      <a:endParaRPr lang="en-GB" sz="120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41" marR="36741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8300"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Summer 2 – 7 weeks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Literacy / Numeracy foci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Reading 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Structured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Essay writing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definition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Numeracy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Historical event dates 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List most/least important</a:t>
                      </a:r>
                    </a:p>
                    <a:p>
                      <a:pPr algn="l"/>
                      <a:endParaRPr lang="en-GB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Homework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Write a brief history of your religion, including what led to its creation.</a:t>
                      </a:r>
                    </a:p>
                    <a:p>
                      <a:pPr lvl="0" algn="l">
                        <a:buNone/>
                      </a:pPr>
                      <a:endParaRPr lang="en-GB" sz="1100" b="1" i="0" u="none" strike="noStrike" noProof="0" dirty="0">
                        <a:effectLst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Revisiting, revising, remembering opportunities</a:t>
                      </a:r>
                      <a:endParaRPr lang="en-GB" sz="1100" dirty="0"/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questions S&amp;C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Do now's – retrieval 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Starter sentences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revision before  EOT assessment</a:t>
                      </a: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i="0" u="none" strike="noStrike" noProof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Feedforward  - peer-marking </a:t>
                      </a: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u="sng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Unit 6: </a:t>
                      </a:r>
                      <a:r>
                        <a:rPr lang="en-GB" sz="1100" b="1" u="sng" dirty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Create your own religion</a:t>
                      </a:r>
                      <a:endParaRPr lang="en-GB" sz="1100" dirty="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Assessment objectives: 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Students review knowledge and skills learnt throughout year 7 to create a temple, holy book and special item in a creative project.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Enrichment/life and work skills: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Group tasks (presentations)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Research skills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Public speaking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Inquiry skills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CEIAG – I</a:t>
                      </a: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Arial"/>
                        </a:rPr>
                        <a:t>nvestigative work on what brings a religion into existence. Analytical and Evaluative skills.</a:t>
                      </a: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Assessments: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Presentation style assessment at end of unit giving a full overview. Students are encouraged to use the skills they have learnt throughout the year including comparison, analysis and evaluation. 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Summative end of year test during Year 7 assessment week (review of learning from year 7)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Shorter formative assessment following each section (item, temple, book)</a:t>
                      </a:r>
                    </a:p>
                    <a:p>
                      <a:pPr lvl="0" algn="l">
                        <a:buNone/>
                      </a:pPr>
                      <a:endParaRPr lang="en-GB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effectLst/>
                          <a:highlight>
                            <a:srgbClr val="FFFF00"/>
                          </a:highlight>
                          <a:latin typeface="Calibri"/>
                        </a:rPr>
                        <a:t>Key Objectives</a:t>
                      </a:r>
                      <a:r>
                        <a:rPr lang="en-GB" sz="1100" b="0" i="0" u="none" strike="noStrike" noProof="0" dirty="0">
                          <a:effectLst/>
                          <a:highlight>
                            <a:srgbClr val="FFFF00"/>
                          </a:highlight>
                          <a:latin typeface="Calibri"/>
                        </a:rPr>
                        <a:t>: </a:t>
                      </a:r>
                      <a:r>
                        <a:rPr lang="en-GB" sz="1100" b="0" i="0" u="none" strike="noStrike" noProof="0" dirty="0">
                          <a:effectLst/>
                          <a:latin typeface="Calibri"/>
                        </a:rPr>
                        <a:t> K01,2,3,4 &amp; 5  - 7,8,9</a:t>
                      </a:r>
                    </a:p>
                    <a:p>
                      <a:pPr lvl="0" algn="l">
                        <a:buNone/>
                      </a:pPr>
                      <a:endParaRPr lang="en-GB" sz="1100" b="0" i="0" u="none" strike="noStrike" noProof="0" dirty="0">
                        <a:effectLst/>
                        <a:latin typeface="Calibri"/>
                      </a:endParaRPr>
                    </a:p>
                    <a:p>
                      <a:pPr lvl="0" algn="l">
                        <a:buNone/>
                      </a:pPr>
                      <a:endParaRPr lang="en-GB" sz="1100" b="0" i="0" u="none" strike="noStrike" noProof="0" dirty="0">
                        <a:effectLst/>
                        <a:latin typeface="Calibri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100" b="1" i="0" u="none" strike="noStrike" noProof="0" dirty="0">
                          <a:effectLst/>
                          <a:latin typeface="Calibri"/>
                        </a:rPr>
                        <a:t>Wider Reading </a:t>
                      </a:r>
                    </a:p>
                    <a:p>
                      <a:pPr lvl="0" algn="l">
                        <a:buNone/>
                      </a:pPr>
                      <a:r>
                        <a:rPr lang="en-GB" sz="1100" b="0" dirty="0"/>
                        <a:t>The world Religions by Huston Smith</a:t>
                      </a:r>
                    </a:p>
                  </a:txBody>
                  <a:tcPr marL="68580" marR="68580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pic>
        <p:nvPicPr>
          <p:cNvPr id="51245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78"/>
          <a:stretch>
            <a:fillRect/>
          </a:stretch>
        </p:blipFill>
        <p:spPr bwMode="auto">
          <a:xfrm>
            <a:off x="258038" y="79793"/>
            <a:ext cx="497174" cy="42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6" name="TextBox 1"/>
          <p:cNvSpPr txBox="1">
            <a:spLocks noChangeArrowheads="1"/>
          </p:cNvSpPr>
          <p:nvPr/>
        </p:nvSpPr>
        <p:spPr bwMode="auto">
          <a:xfrm>
            <a:off x="2436195" y="26696"/>
            <a:ext cx="7699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>
                <a:solidFill>
                  <a:srgbClr val="A47F36"/>
                </a:solidFill>
                <a:latin typeface="Century Gothic" panose="020B0502020202020204" pitchFamily="34" charset="0"/>
              </a:rPr>
              <a:t>YEAR 7 CURRICULUM MAP</a:t>
            </a:r>
          </a:p>
        </p:txBody>
      </p:sp>
    </p:spTree>
    <p:extLst>
      <p:ext uri="{BB962C8B-B14F-4D97-AF65-F5344CB8AC3E}">
        <p14:creationId xmlns:p14="http://schemas.microsoft.com/office/powerpoint/2010/main" val="3215763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17207" y="350066"/>
            <a:ext cx="6737350" cy="241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783">
              <a:defRPr/>
            </a:pPr>
            <a:r>
              <a:rPr lang="en-US" sz="965" i="1">
                <a:solidFill>
                  <a:prstClr val="black"/>
                </a:solidFill>
                <a:latin typeface="Calibri" panose="020F0502020204030204"/>
              </a:rPr>
              <a:t> The progressive, inclusive curriculum ‘skills, knowledge and concepts: literacy, life skills and enrichment’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2936785"/>
              </p:ext>
            </p:extLst>
          </p:nvPr>
        </p:nvGraphicFramePr>
        <p:xfrm>
          <a:off x="258038" y="611951"/>
          <a:ext cx="5444930" cy="6246049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445892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3999038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39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u="sng">
                        <a:solidFill>
                          <a:srgbClr val="0070C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aseline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 7</a:t>
                      </a:r>
                      <a:endParaRPr lang="en-GB" sz="120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OBJECTVES – PATHWAY A </a:t>
                      </a:r>
                      <a:endParaRPr lang="en-GB" sz="110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6794">
                <a:tc>
                  <a:txBody>
                    <a:bodyPr/>
                    <a:lstStyle/>
                    <a:p>
                      <a:pPr algn="l"/>
                      <a:endParaRPr lang="en-GB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100" b="1" u="sng">
                        <a:solidFill>
                          <a:srgbClr val="00000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887859"/>
              </p:ext>
            </p:extLst>
          </p:nvPr>
        </p:nvGraphicFramePr>
        <p:xfrm>
          <a:off x="5799491" y="611951"/>
          <a:ext cx="6007497" cy="625565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687958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4319539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473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41" marR="36741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u="sng">
                        <a:solidFill>
                          <a:srgbClr val="0070C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aseline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 7</a:t>
                      </a:r>
                      <a:endParaRPr lang="en-GB" sz="120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OBJECTIVES – PATHWAY B</a:t>
                      </a:r>
                      <a:endParaRPr lang="en-GB" sz="100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41" marR="36741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8300">
                <a:tc>
                  <a:txBody>
                    <a:bodyPr/>
                    <a:lstStyle/>
                    <a:p>
                      <a:pPr algn="l"/>
                      <a:endParaRPr lang="en-GB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  <a:p>
                      <a:pPr algn="l"/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Arial"/>
                        </a:rPr>
                        <a:t>)</a:t>
                      </a:r>
                      <a:endParaRPr lang="en-GB" sz="1100"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pic>
        <p:nvPicPr>
          <p:cNvPr id="51245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78"/>
          <a:stretch>
            <a:fillRect/>
          </a:stretch>
        </p:blipFill>
        <p:spPr bwMode="auto">
          <a:xfrm>
            <a:off x="258038" y="79793"/>
            <a:ext cx="497174" cy="42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6" name="TextBox 1"/>
          <p:cNvSpPr txBox="1">
            <a:spLocks noChangeArrowheads="1"/>
          </p:cNvSpPr>
          <p:nvPr/>
        </p:nvSpPr>
        <p:spPr bwMode="auto">
          <a:xfrm>
            <a:off x="2436195" y="26696"/>
            <a:ext cx="7699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>
                <a:solidFill>
                  <a:srgbClr val="A47F36"/>
                </a:solidFill>
                <a:latin typeface="Century Gothic" panose="020B0502020202020204" pitchFamily="34" charset="0"/>
              </a:rPr>
              <a:t>YEAR 7 CURRICULUM MAP</a:t>
            </a:r>
          </a:p>
        </p:txBody>
      </p:sp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F88B805F-88FB-6ABE-A568-E1768EA762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3226" y="1416957"/>
            <a:ext cx="3185188" cy="5321299"/>
          </a:xfrm>
          <a:prstGeom prst="rect">
            <a:avLst/>
          </a:prstGeom>
        </p:spPr>
      </p:pic>
      <p:pic>
        <p:nvPicPr>
          <p:cNvPr id="3" name="Picture 3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9E52818-5C19-5917-C033-3854FE1ED4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4196" y="1362527"/>
            <a:ext cx="3142964" cy="5439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496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917207" y="350066"/>
            <a:ext cx="6737350" cy="241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783">
              <a:defRPr/>
            </a:pPr>
            <a:r>
              <a:rPr lang="en-US" sz="965" i="1">
                <a:solidFill>
                  <a:prstClr val="black"/>
                </a:solidFill>
                <a:latin typeface="Calibri" panose="020F0502020204030204"/>
              </a:rPr>
              <a:t> The progressive, inclusive curriculum ‘skills, knowledge and concepts: literacy, life skills and enrichment’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1279985"/>
              </p:ext>
            </p:extLst>
          </p:nvPr>
        </p:nvGraphicFramePr>
        <p:xfrm>
          <a:off x="3687038" y="602880"/>
          <a:ext cx="5444930" cy="6246049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445892">
                  <a:extLst>
                    <a:ext uri="{9D8B030D-6E8A-4147-A177-3AD203B41FA5}">
                      <a16:colId xmlns:a16="http://schemas.microsoft.com/office/drawing/2014/main" val="105210733"/>
                    </a:ext>
                  </a:extLst>
                </a:gridCol>
                <a:gridCol w="3999038">
                  <a:extLst>
                    <a:ext uri="{9D8B030D-6E8A-4147-A177-3AD203B41FA5}">
                      <a16:colId xmlns:a16="http://schemas.microsoft.com/office/drawing/2014/main" val="656256722"/>
                    </a:ext>
                  </a:extLst>
                </a:gridCol>
              </a:tblGrid>
              <a:tr h="639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u="sng">
                        <a:solidFill>
                          <a:srgbClr val="0070C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aseline="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Year 7</a:t>
                      </a:r>
                      <a:endParaRPr lang="en-GB" sz="120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ctr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>
                          <a:solidFill>
                            <a:srgbClr val="0070C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OBJECTVES – PATHWAY C</a:t>
                      </a:r>
                      <a:endParaRPr lang="en-GB" sz="1100">
                        <a:solidFill>
                          <a:srgbClr val="0070C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727" marR="36727" marT="0" marB="0">
                    <a:solidFill>
                      <a:srgbClr val="CCA9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77427"/>
                  </a:ext>
                </a:extLst>
              </a:tr>
              <a:tr h="5606794">
                <a:tc>
                  <a:txBody>
                    <a:bodyPr/>
                    <a:lstStyle/>
                    <a:p>
                      <a:pPr algn="l"/>
                      <a:endParaRPr lang="en-GB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114300" marR="114300" marT="0" marB="0">
                    <a:solidFill>
                      <a:srgbClr val="CCA96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100" b="1" u="sng">
                        <a:solidFill>
                          <a:srgbClr val="00000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Arial"/>
                      </a:endParaRPr>
                    </a:p>
                  </a:txBody>
                  <a:tcPr marL="68580" marR="68580" marT="0" marB="0">
                    <a:solidFill>
                      <a:srgbClr val="E5D4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923946"/>
                  </a:ext>
                </a:extLst>
              </a:tr>
            </a:tbl>
          </a:graphicData>
        </a:graphic>
      </p:graphicFrame>
      <p:pic>
        <p:nvPicPr>
          <p:cNvPr id="51245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78"/>
          <a:stretch>
            <a:fillRect/>
          </a:stretch>
        </p:blipFill>
        <p:spPr bwMode="auto">
          <a:xfrm>
            <a:off x="258038" y="79793"/>
            <a:ext cx="497174" cy="42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6" name="TextBox 1"/>
          <p:cNvSpPr txBox="1">
            <a:spLocks noChangeArrowheads="1"/>
          </p:cNvSpPr>
          <p:nvPr/>
        </p:nvSpPr>
        <p:spPr bwMode="auto">
          <a:xfrm>
            <a:off x="2436195" y="26696"/>
            <a:ext cx="7699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>
                <a:solidFill>
                  <a:srgbClr val="A47F36"/>
                </a:solidFill>
                <a:latin typeface="Century Gothic" panose="020B0502020202020204" pitchFamily="34" charset="0"/>
              </a:rPr>
              <a:t>YEAR 7 CURRICULUM MAP</a:t>
            </a:r>
          </a:p>
        </p:txBody>
      </p:sp>
      <p:pic>
        <p:nvPicPr>
          <p:cNvPr id="4" name="Picture 6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195AB1D7-9CA8-FB1C-7DB5-B15F81EA49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2961" y="1352785"/>
            <a:ext cx="2892223" cy="5375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2932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E7C65B11EE9D46B38A2FF7D3E35699" ma:contentTypeVersion="19" ma:contentTypeDescription="Create a new document." ma:contentTypeScope="" ma:versionID="a53a5505118119e4699a0305b7bd2af3">
  <xsd:schema xmlns:xsd="http://www.w3.org/2001/XMLSchema" xmlns:xs="http://www.w3.org/2001/XMLSchema" xmlns:p="http://schemas.microsoft.com/office/2006/metadata/properties" xmlns:ns2="395dc431-0486-4db5-bd66-ec6707cbc9d4" xmlns:ns3="18b5f220-2c08-4522-aee7-823c3d1fba65" targetNamespace="http://schemas.microsoft.com/office/2006/metadata/properties" ma:root="true" ma:fieldsID="2eeedfb836dccbb0dd8b3f565f9e49ad" ns2:_="" ns3:_="">
    <xsd:import namespace="395dc431-0486-4db5-bd66-ec6707cbc9d4"/>
    <xsd:import namespace="18b5f220-2c08-4522-aee7-823c3d1fba6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Thumbnai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5dc431-0486-4db5-bd66-ec6707cbc9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9d4e878b-f682-48f6-92cd-cd5146a8c1b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Thumbnail" ma:index="24" nillable="true" ma:displayName="Thumbnail" ma:format="Dropdown" ma:internalName="Thumbnail">
      <xsd:simpleType>
        <xsd:restriction base="dms:Text">
          <xsd:maxLength value="255"/>
        </xsd:restriction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b5f220-2c08-4522-aee7-823c3d1fba6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0f87745-165a-4eed-b22e-6e532c5ca2b7}" ma:internalName="TaxCatchAll" ma:showField="CatchAllData" ma:web="18b5f220-2c08-4522-aee7-823c3d1fba6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8b5f220-2c08-4522-aee7-823c3d1fba65" xsi:nil="true"/>
    <lcf76f155ced4ddcb4097134ff3c332f xmlns="395dc431-0486-4db5-bd66-ec6707cbc9d4">
      <Terms xmlns="http://schemas.microsoft.com/office/infopath/2007/PartnerControls"/>
    </lcf76f155ced4ddcb4097134ff3c332f>
    <SharedWithUsers xmlns="18b5f220-2c08-4522-aee7-823c3d1fba65">
      <UserInfo>
        <DisplayName/>
        <AccountId xsi:nil="true"/>
        <AccountType/>
      </UserInfo>
    </SharedWithUsers>
    <MediaLengthInSeconds xmlns="395dc431-0486-4db5-bd66-ec6707cbc9d4" xsi:nil="true"/>
    <Thumbnail xmlns="395dc431-0486-4db5-bd66-ec6707cbc9d4" xsi:nil="true"/>
  </documentManagement>
</p:properties>
</file>

<file path=customXml/itemProps1.xml><?xml version="1.0" encoding="utf-8"?>
<ds:datastoreItem xmlns:ds="http://schemas.openxmlformats.org/officeDocument/2006/customXml" ds:itemID="{60D9D121-058C-4D2B-81A2-CE4701F4167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10697DC-DBD3-492E-8D6F-4D93A3E7B3A7}">
  <ds:schemaRefs>
    <ds:schemaRef ds:uri="18b5f220-2c08-4522-aee7-823c3d1fba65"/>
    <ds:schemaRef ds:uri="395dc431-0486-4db5-bd66-ec6707cbc9d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5F39E8E6-7257-43B1-8BAD-8DB8248BC502}">
  <ds:schemaRefs>
    <ds:schemaRef ds:uri="18b5f220-2c08-4522-aee7-823c3d1fba65"/>
    <ds:schemaRef ds:uri="395dc431-0486-4db5-bd66-ec6707cbc9d4"/>
    <ds:schemaRef ds:uri="3baa2e34-5fba-49cb-bd41-da54f73f50b9"/>
    <ds:schemaRef ds:uri="8d1be463-e28d-4736-b4a2-2f61fd7de4a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1633</Words>
  <Application>Microsoft Office PowerPoint</Application>
  <PresentationFormat>Widescreen</PresentationFormat>
  <Paragraphs>308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Bookman Old Style</vt:lpstr>
      <vt:lpstr>Calibri</vt:lpstr>
      <vt:lpstr>Calibri Light</vt:lpstr>
      <vt:lpstr>Century</vt:lpstr>
      <vt:lpstr>Century Gothic</vt:lpstr>
      <vt:lpstr>Symbol</vt:lpstr>
      <vt:lpstr>Wingdings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Maplesden Noakes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Walker</dc:creator>
  <cp:lastModifiedBy>Z Azam</cp:lastModifiedBy>
  <cp:revision>41</cp:revision>
  <cp:lastPrinted>2022-11-25T11:57:17Z</cp:lastPrinted>
  <dcterms:created xsi:type="dcterms:W3CDTF">2019-06-10T09:46:50Z</dcterms:created>
  <dcterms:modified xsi:type="dcterms:W3CDTF">2023-03-01T06:20:09Z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0x01010075E7C65B11EE9D46B38A2FF7D3E35699</vt:lpwstr>
  </property>
  <property fmtid="{D5CDD505-2E9C-101B-9397-08002B2CF9AE}" pid="3" name="Order">
    <vt:r8>150717500</vt:r8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ComplianceAssetId">
    <vt:lpwstr/>
  </property>
  <property fmtid="{D5CDD505-2E9C-101B-9397-08002B2CF9AE}" pid="7" name="MediaServiceImageTags">
    <vt:lpwstr/>
  </property>
</Properties>
</file>