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jfif"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2"/>
  </p:notesMasterIdLst>
  <p:handoutMasterIdLst>
    <p:handoutMasterId r:id="rId13"/>
  </p:handoutMasterIdLst>
  <p:sldIdLst>
    <p:sldId id="266" r:id="rId2"/>
    <p:sldId id="277" r:id="rId3"/>
    <p:sldId id="269" r:id="rId4"/>
    <p:sldId id="271" r:id="rId5"/>
    <p:sldId id="272" r:id="rId6"/>
    <p:sldId id="262" r:id="rId7"/>
    <p:sldId id="275" r:id="rId8"/>
    <p:sldId id="276" r:id="rId9"/>
    <p:sldId id="274" r:id="rId10"/>
    <p:sldId id="263" r:id="rId1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C8B0"/>
    <a:srgbClr val="000000"/>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autoAdjust="0"/>
    <p:restoredTop sz="94674" autoAdjust="0"/>
  </p:normalViewPr>
  <p:slideViewPr>
    <p:cSldViewPr>
      <p:cViewPr varScale="1">
        <p:scale>
          <a:sx n="119" d="100"/>
          <a:sy n="119" d="100"/>
        </p:scale>
        <p:origin x="1888" y="19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handoutMaster" Target="handoutMasters/handoutMaster1.xml"/><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332"/>
          </a:xfrm>
          <a:prstGeom prst="rect">
            <a:avLst/>
          </a:prstGeom>
        </p:spPr>
        <p:txBody>
          <a:bodyPr vert="horz" lIns="91559" tIns="45779" rIns="91559" bIns="45779" rtlCol="0"/>
          <a:lstStyle>
            <a:lvl1pPr algn="l">
              <a:defRPr sz="1200"/>
            </a:lvl1pPr>
          </a:lstStyle>
          <a:p>
            <a:endParaRPr lang="en-GB"/>
          </a:p>
        </p:txBody>
      </p:sp>
      <p:sp>
        <p:nvSpPr>
          <p:cNvPr id="3" name="Date Placeholder 2"/>
          <p:cNvSpPr>
            <a:spLocks noGrp="1"/>
          </p:cNvSpPr>
          <p:nvPr>
            <p:ph type="dt" sz="quarter" idx="1"/>
          </p:nvPr>
        </p:nvSpPr>
        <p:spPr>
          <a:xfrm>
            <a:off x="3850445" y="0"/>
            <a:ext cx="2945659" cy="496332"/>
          </a:xfrm>
          <a:prstGeom prst="rect">
            <a:avLst/>
          </a:prstGeom>
        </p:spPr>
        <p:txBody>
          <a:bodyPr vert="horz" lIns="91559" tIns="45779" rIns="91559" bIns="45779" rtlCol="0"/>
          <a:lstStyle>
            <a:lvl1pPr algn="r">
              <a:defRPr sz="1200"/>
            </a:lvl1pPr>
          </a:lstStyle>
          <a:p>
            <a:fld id="{8A6EED77-0188-4904-BD88-2033E0416DD0}" type="datetimeFigureOut">
              <a:rPr lang="en-GB" smtClean="0"/>
              <a:t>10/11/2017</a:t>
            </a:fld>
            <a:endParaRPr lang="en-GB"/>
          </a:p>
        </p:txBody>
      </p:sp>
      <p:sp>
        <p:nvSpPr>
          <p:cNvPr id="4" name="Footer Placeholder 3"/>
          <p:cNvSpPr>
            <a:spLocks noGrp="1"/>
          </p:cNvSpPr>
          <p:nvPr>
            <p:ph type="ftr" sz="quarter" idx="2"/>
          </p:nvPr>
        </p:nvSpPr>
        <p:spPr>
          <a:xfrm>
            <a:off x="1" y="9428583"/>
            <a:ext cx="2945659" cy="496332"/>
          </a:xfrm>
          <a:prstGeom prst="rect">
            <a:avLst/>
          </a:prstGeom>
        </p:spPr>
        <p:txBody>
          <a:bodyPr vert="horz" lIns="91559" tIns="45779" rIns="91559" bIns="45779" rtlCol="0" anchor="b"/>
          <a:lstStyle>
            <a:lvl1pPr algn="l">
              <a:defRPr sz="1200"/>
            </a:lvl1pPr>
          </a:lstStyle>
          <a:p>
            <a:r>
              <a:rPr lang="en-GB"/>
              <a:t>N Clemens</a:t>
            </a:r>
          </a:p>
        </p:txBody>
      </p:sp>
      <p:sp>
        <p:nvSpPr>
          <p:cNvPr id="5" name="Slide Number Placeholder 4"/>
          <p:cNvSpPr>
            <a:spLocks noGrp="1"/>
          </p:cNvSpPr>
          <p:nvPr>
            <p:ph type="sldNum" sz="quarter" idx="3"/>
          </p:nvPr>
        </p:nvSpPr>
        <p:spPr>
          <a:xfrm>
            <a:off x="3850445" y="9428583"/>
            <a:ext cx="2945659" cy="496332"/>
          </a:xfrm>
          <a:prstGeom prst="rect">
            <a:avLst/>
          </a:prstGeom>
        </p:spPr>
        <p:txBody>
          <a:bodyPr vert="horz" lIns="91559" tIns="45779" rIns="91559" bIns="45779" rtlCol="0" anchor="b"/>
          <a:lstStyle>
            <a:lvl1pPr algn="r">
              <a:defRPr sz="1200"/>
            </a:lvl1pPr>
          </a:lstStyle>
          <a:p>
            <a:fld id="{BFD2EE14-3661-44A7-A36A-D6883B63A4F3}" type="slidenum">
              <a:rPr lang="en-GB" smtClean="0"/>
              <a:t>‹#›</a:t>
            </a:fld>
            <a:endParaRPr lang="en-GB"/>
          </a:p>
        </p:txBody>
      </p:sp>
    </p:spTree>
    <p:extLst>
      <p:ext uri="{BB962C8B-B14F-4D97-AF65-F5344CB8AC3E}">
        <p14:creationId xmlns:p14="http://schemas.microsoft.com/office/powerpoint/2010/main" val="2200392064"/>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332"/>
          </a:xfrm>
          <a:prstGeom prst="rect">
            <a:avLst/>
          </a:prstGeom>
        </p:spPr>
        <p:txBody>
          <a:bodyPr vert="horz" lIns="91559" tIns="45779" rIns="91559" bIns="45779" rtlCol="0"/>
          <a:lstStyle>
            <a:lvl1pPr algn="l">
              <a:defRPr sz="1200"/>
            </a:lvl1pPr>
          </a:lstStyle>
          <a:p>
            <a:endParaRPr lang="en-GB"/>
          </a:p>
        </p:txBody>
      </p:sp>
      <p:sp>
        <p:nvSpPr>
          <p:cNvPr id="3" name="Date Placeholder 2"/>
          <p:cNvSpPr>
            <a:spLocks noGrp="1"/>
          </p:cNvSpPr>
          <p:nvPr>
            <p:ph type="dt" idx="1"/>
          </p:nvPr>
        </p:nvSpPr>
        <p:spPr>
          <a:xfrm>
            <a:off x="3850445" y="0"/>
            <a:ext cx="2945659" cy="496332"/>
          </a:xfrm>
          <a:prstGeom prst="rect">
            <a:avLst/>
          </a:prstGeom>
        </p:spPr>
        <p:txBody>
          <a:bodyPr vert="horz" lIns="91559" tIns="45779" rIns="91559" bIns="45779" rtlCol="0"/>
          <a:lstStyle>
            <a:lvl1pPr algn="r">
              <a:defRPr sz="1200"/>
            </a:lvl1pPr>
          </a:lstStyle>
          <a:p>
            <a:fld id="{0887BC82-0AA2-4D04-824B-5087EE9E35DF}" type="datetimeFigureOut">
              <a:rPr lang="en-GB" smtClean="0"/>
              <a:t>10/11/2017</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559" tIns="45779" rIns="91559" bIns="45779"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559" tIns="45779" rIns="91559" bIns="4577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3"/>
            <a:ext cx="2945659" cy="496332"/>
          </a:xfrm>
          <a:prstGeom prst="rect">
            <a:avLst/>
          </a:prstGeom>
        </p:spPr>
        <p:txBody>
          <a:bodyPr vert="horz" lIns="91559" tIns="45779" rIns="91559" bIns="45779" rtlCol="0" anchor="b"/>
          <a:lstStyle>
            <a:lvl1pPr algn="l">
              <a:defRPr sz="1200"/>
            </a:lvl1pPr>
          </a:lstStyle>
          <a:p>
            <a:r>
              <a:rPr lang="en-GB"/>
              <a:t>N Clemens</a:t>
            </a:r>
          </a:p>
        </p:txBody>
      </p:sp>
      <p:sp>
        <p:nvSpPr>
          <p:cNvPr id="7" name="Slide Number Placeholder 6"/>
          <p:cNvSpPr>
            <a:spLocks noGrp="1"/>
          </p:cNvSpPr>
          <p:nvPr>
            <p:ph type="sldNum" sz="quarter" idx="5"/>
          </p:nvPr>
        </p:nvSpPr>
        <p:spPr>
          <a:xfrm>
            <a:off x="3850445" y="9428583"/>
            <a:ext cx="2945659" cy="496332"/>
          </a:xfrm>
          <a:prstGeom prst="rect">
            <a:avLst/>
          </a:prstGeom>
        </p:spPr>
        <p:txBody>
          <a:bodyPr vert="horz" lIns="91559" tIns="45779" rIns="91559" bIns="45779" rtlCol="0" anchor="b"/>
          <a:lstStyle>
            <a:lvl1pPr algn="r">
              <a:defRPr sz="1200"/>
            </a:lvl1pPr>
          </a:lstStyle>
          <a:p>
            <a:fld id="{7EA92B05-637F-4A70-95FF-B3644F1BAC2E}" type="slidenum">
              <a:rPr lang="en-GB" smtClean="0"/>
              <a:t>‹#›</a:t>
            </a:fld>
            <a:endParaRPr lang="en-GB"/>
          </a:p>
        </p:txBody>
      </p:sp>
    </p:spTree>
    <p:extLst>
      <p:ext uri="{BB962C8B-B14F-4D97-AF65-F5344CB8AC3E}">
        <p14:creationId xmlns:p14="http://schemas.microsoft.com/office/powerpoint/2010/main" val="2613016628"/>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Footer Placeholder 3"/>
          <p:cNvSpPr>
            <a:spLocks noGrp="1"/>
          </p:cNvSpPr>
          <p:nvPr>
            <p:ph type="ftr" sz="quarter" idx="10"/>
          </p:nvPr>
        </p:nvSpPr>
        <p:spPr/>
        <p:txBody>
          <a:bodyPr/>
          <a:lstStyle/>
          <a:p>
            <a:r>
              <a:rPr lang="en-GB"/>
              <a:t>N Clemens</a:t>
            </a:r>
          </a:p>
        </p:txBody>
      </p:sp>
      <p:sp>
        <p:nvSpPr>
          <p:cNvPr id="5" name="Slide Number Placeholder 4"/>
          <p:cNvSpPr>
            <a:spLocks noGrp="1"/>
          </p:cNvSpPr>
          <p:nvPr>
            <p:ph type="sldNum" sz="quarter" idx="11"/>
          </p:nvPr>
        </p:nvSpPr>
        <p:spPr/>
        <p:txBody>
          <a:bodyPr/>
          <a:lstStyle/>
          <a:p>
            <a:fld id="{7EA92B05-637F-4A70-95FF-B3644F1BAC2E}" type="slidenum">
              <a:rPr lang="en-GB" smtClean="0"/>
              <a:t>1</a:t>
            </a:fld>
            <a:endParaRPr lang="en-GB"/>
          </a:p>
        </p:txBody>
      </p:sp>
    </p:spTree>
    <p:extLst>
      <p:ext uri="{BB962C8B-B14F-4D97-AF65-F5344CB8AC3E}">
        <p14:creationId xmlns:p14="http://schemas.microsoft.com/office/powerpoint/2010/main" val="2558795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Footer Placeholder 3"/>
          <p:cNvSpPr>
            <a:spLocks noGrp="1"/>
          </p:cNvSpPr>
          <p:nvPr>
            <p:ph type="ftr" sz="quarter" idx="10"/>
          </p:nvPr>
        </p:nvSpPr>
        <p:spPr/>
        <p:txBody>
          <a:bodyPr/>
          <a:lstStyle/>
          <a:p>
            <a:r>
              <a:rPr lang="en-GB" smtClean="0"/>
              <a:t>N Clemens</a:t>
            </a:r>
            <a:endParaRPr lang="en-GB"/>
          </a:p>
        </p:txBody>
      </p:sp>
      <p:sp>
        <p:nvSpPr>
          <p:cNvPr id="5" name="Slide Number Placeholder 4"/>
          <p:cNvSpPr>
            <a:spLocks noGrp="1"/>
          </p:cNvSpPr>
          <p:nvPr>
            <p:ph type="sldNum" sz="quarter" idx="11"/>
          </p:nvPr>
        </p:nvSpPr>
        <p:spPr/>
        <p:txBody>
          <a:bodyPr/>
          <a:lstStyle/>
          <a:p>
            <a:fld id="{7EA92B05-637F-4A70-95FF-B3644F1BAC2E}" type="slidenum">
              <a:rPr lang="en-GB" smtClean="0"/>
              <a:t>2</a:t>
            </a:fld>
            <a:endParaRPr lang="en-GB"/>
          </a:p>
        </p:txBody>
      </p:sp>
    </p:spTree>
    <p:extLst>
      <p:ext uri="{BB962C8B-B14F-4D97-AF65-F5344CB8AC3E}">
        <p14:creationId xmlns:p14="http://schemas.microsoft.com/office/powerpoint/2010/main" val="11361440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 are using an analogy with sport.  Aiming</a:t>
            </a:r>
            <a:r>
              <a:rPr lang="en-GB" baseline="0" dirty="0" smtClean="0"/>
              <a:t> for students to view their exams as a performance and if they are going to </a:t>
            </a:r>
            <a:r>
              <a:rPr lang="en-GB" baseline="0" dirty="0" smtClean="0"/>
              <a:t>achieve </a:t>
            </a:r>
            <a:r>
              <a:rPr lang="en-GB" baseline="0" dirty="0" smtClean="0"/>
              <a:t>they will need to reach their peak in time for the summer exams.  A few examples.  In the </a:t>
            </a:r>
            <a:r>
              <a:rPr lang="en-GB" baseline="0" dirty="0" smtClean="0"/>
              <a:t>Barcelona </a:t>
            </a:r>
            <a:r>
              <a:rPr lang="en-GB" baseline="0" dirty="0" smtClean="0"/>
              <a:t>Olympics the Searle brothers said those statements to each other we’ve now adopted as a key message to the students.  The great Britain women’s hockey team had a clear mantra in the 4 years leading up to their peak performance.  Their mantra was to make history, be the best you can be for your team and inspire the future.  Now UHS had good examination results with the outgoing year 11 in the summer.  However, this cohort can make history again and achieve the best results in UHS history.  However, the key to the success of the hockey team was preparation.  We are also encouraging students to work for each other and motivate each other.  In turn their actions will inspire the younger students at </a:t>
            </a:r>
            <a:r>
              <a:rPr lang="en-GB" baseline="0" dirty="0" smtClean="0"/>
              <a:t>UHS.  </a:t>
            </a:r>
            <a:r>
              <a:rPr lang="en-GB" baseline="0" dirty="0" smtClean="0"/>
              <a:t>The image of the collective medals in Rio represents the need to set an audacious or ambitious goal.  The GB team set a goal in Rio to outperform the number of gold medals they achieved in London and to the media and the general public they did this.  In order to motivate we’ve also asked your young people to do a similar task.  They have all written an audacious goal which we’ll be reviewing during the course of the year and then tweeting those who achieve these in the summer.  Now the final images represent the reality.  Year 11 will come with it’s ups and downs.  It is a stressful time for teenagers who are having to deal with the pressure of a the most challenging exam systems of recent times and they are dealing with normal teenage </a:t>
            </a:r>
            <a:r>
              <a:rPr lang="en-GB" baseline="0" dirty="0" err="1" smtClean="0"/>
              <a:t>anxst</a:t>
            </a:r>
            <a:r>
              <a:rPr lang="en-GB" baseline="0" dirty="0" smtClean="0"/>
              <a:t> and emotions.  So therefore we recognise that they’ll be ups and downs. However, there is a fantastic team of staff all of whom are here this evening to support them.  They also have the people closest to them hear this evening and we’re relying on you to prop them up when the going gets tough and part of this evening is to let you know when those crucial times might occur, but also make suggestions for how you might wish to support.</a:t>
            </a:r>
            <a:endParaRPr lang="en-GB" dirty="0"/>
          </a:p>
        </p:txBody>
      </p:sp>
      <p:sp>
        <p:nvSpPr>
          <p:cNvPr id="4" name="Footer Placeholder 3"/>
          <p:cNvSpPr>
            <a:spLocks noGrp="1"/>
          </p:cNvSpPr>
          <p:nvPr>
            <p:ph type="ftr" sz="quarter" idx="10"/>
          </p:nvPr>
        </p:nvSpPr>
        <p:spPr/>
        <p:txBody>
          <a:bodyPr/>
          <a:lstStyle/>
          <a:p>
            <a:r>
              <a:rPr lang="en-GB" smtClean="0"/>
              <a:t>N Clemens</a:t>
            </a:r>
            <a:endParaRPr lang="en-GB"/>
          </a:p>
        </p:txBody>
      </p:sp>
      <p:sp>
        <p:nvSpPr>
          <p:cNvPr id="5" name="Slide Number Placeholder 4"/>
          <p:cNvSpPr>
            <a:spLocks noGrp="1"/>
          </p:cNvSpPr>
          <p:nvPr>
            <p:ph type="sldNum" sz="quarter" idx="11"/>
          </p:nvPr>
        </p:nvSpPr>
        <p:spPr/>
        <p:txBody>
          <a:bodyPr/>
          <a:lstStyle/>
          <a:p>
            <a:fld id="{7EA92B05-637F-4A70-95FF-B3644F1BAC2E}" type="slidenum">
              <a:rPr lang="en-GB" smtClean="0"/>
              <a:t>3</a:t>
            </a:fld>
            <a:endParaRPr lang="en-GB"/>
          </a:p>
        </p:txBody>
      </p:sp>
    </p:spTree>
    <p:extLst>
      <p:ext uri="{BB962C8B-B14F-4D97-AF65-F5344CB8AC3E}">
        <p14:creationId xmlns:p14="http://schemas.microsoft.com/office/powerpoint/2010/main" val="33671824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Footer Placeholder 3"/>
          <p:cNvSpPr>
            <a:spLocks noGrp="1"/>
          </p:cNvSpPr>
          <p:nvPr>
            <p:ph type="ftr" sz="quarter" idx="10"/>
          </p:nvPr>
        </p:nvSpPr>
        <p:spPr/>
        <p:txBody>
          <a:bodyPr/>
          <a:lstStyle/>
          <a:p>
            <a:r>
              <a:rPr lang="en-GB" smtClean="0"/>
              <a:t>N Clemens</a:t>
            </a:r>
            <a:endParaRPr lang="en-GB"/>
          </a:p>
        </p:txBody>
      </p:sp>
      <p:sp>
        <p:nvSpPr>
          <p:cNvPr id="5" name="Slide Number Placeholder 4"/>
          <p:cNvSpPr>
            <a:spLocks noGrp="1"/>
          </p:cNvSpPr>
          <p:nvPr>
            <p:ph type="sldNum" sz="quarter" idx="11"/>
          </p:nvPr>
        </p:nvSpPr>
        <p:spPr/>
        <p:txBody>
          <a:bodyPr/>
          <a:lstStyle/>
          <a:p>
            <a:fld id="{7EA92B05-637F-4A70-95FF-B3644F1BAC2E}" type="slidenum">
              <a:rPr lang="en-GB" smtClean="0"/>
              <a:t>4</a:t>
            </a:fld>
            <a:endParaRPr lang="en-GB"/>
          </a:p>
        </p:txBody>
      </p:sp>
    </p:spTree>
    <p:extLst>
      <p:ext uri="{BB962C8B-B14F-4D97-AF65-F5344CB8AC3E}">
        <p14:creationId xmlns:p14="http://schemas.microsoft.com/office/powerpoint/2010/main" val="27632561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Footer Placeholder 3"/>
          <p:cNvSpPr>
            <a:spLocks noGrp="1"/>
          </p:cNvSpPr>
          <p:nvPr>
            <p:ph type="ftr" sz="quarter" idx="10"/>
          </p:nvPr>
        </p:nvSpPr>
        <p:spPr/>
        <p:txBody>
          <a:bodyPr/>
          <a:lstStyle/>
          <a:p>
            <a:r>
              <a:rPr lang="en-GB" smtClean="0"/>
              <a:t>N Clemens</a:t>
            </a:r>
            <a:endParaRPr lang="en-GB"/>
          </a:p>
        </p:txBody>
      </p:sp>
      <p:sp>
        <p:nvSpPr>
          <p:cNvPr id="5" name="Slide Number Placeholder 4"/>
          <p:cNvSpPr>
            <a:spLocks noGrp="1"/>
          </p:cNvSpPr>
          <p:nvPr>
            <p:ph type="sldNum" sz="quarter" idx="11"/>
          </p:nvPr>
        </p:nvSpPr>
        <p:spPr/>
        <p:txBody>
          <a:bodyPr/>
          <a:lstStyle/>
          <a:p>
            <a:fld id="{7EA92B05-637F-4A70-95FF-B3644F1BAC2E}" type="slidenum">
              <a:rPr lang="en-GB" smtClean="0"/>
              <a:t>5</a:t>
            </a:fld>
            <a:endParaRPr lang="en-GB"/>
          </a:p>
        </p:txBody>
      </p:sp>
    </p:spTree>
    <p:extLst>
      <p:ext uri="{BB962C8B-B14F-4D97-AF65-F5344CB8AC3E}">
        <p14:creationId xmlns:p14="http://schemas.microsoft.com/office/powerpoint/2010/main" val="25108160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model is designed to help you map out</a:t>
            </a:r>
            <a:r>
              <a:rPr lang="en-GB" baseline="0" dirty="0" smtClean="0"/>
              <a:t> the year so you’re aware of what the young people will be preparing for during the course of the examinations.  There will be two periods during the year where students to PPE’s which are past paper examinations.  This is to ensure they have a like for like experience of what a GCSE examination paper and process is like.  Think back to the visualisation of athletes if the young people have had experience of the real think it helps with their preparation and reduces their stress.  In addition following these examinations we complete a question level analysis on the papers.  These then allows for us to complete what we refer to as DTT.  We diagnose areas of weakness either in a class across a cohort or with individual students.  We then put in some therapy to address these weaknesses.  This could be during lessons, for homework, period 6 intervention sessions.  We will then re-test the areas of weakness.  Talk through the other areas on the ladder.</a:t>
            </a:r>
            <a:endParaRPr lang="en-GB" dirty="0"/>
          </a:p>
        </p:txBody>
      </p:sp>
      <p:sp>
        <p:nvSpPr>
          <p:cNvPr id="4" name="Footer Placeholder 3"/>
          <p:cNvSpPr>
            <a:spLocks noGrp="1"/>
          </p:cNvSpPr>
          <p:nvPr>
            <p:ph type="ftr" sz="quarter" idx="10"/>
          </p:nvPr>
        </p:nvSpPr>
        <p:spPr/>
        <p:txBody>
          <a:bodyPr/>
          <a:lstStyle/>
          <a:p>
            <a:r>
              <a:rPr lang="en-GB"/>
              <a:t>N Clemens</a:t>
            </a:r>
          </a:p>
        </p:txBody>
      </p:sp>
      <p:sp>
        <p:nvSpPr>
          <p:cNvPr id="5" name="Slide Number Placeholder 4"/>
          <p:cNvSpPr>
            <a:spLocks noGrp="1"/>
          </p:cNvSpPr>
          <p:nvPr>
            <p:ph type="sldNum" sz="quarter" idx="11"/>
          </p:nvPr>
        </p:nvSpPr>
        <p:spPr/>
        <p:txBody>
          <a:bodyPr/>
          <a:lstStyle/>
          <a:p>
            <a:fld id="{7EA92B05-637F-4A70-95FF-B3644F1BAC2E}" type="slidenum">
              <a:rPr lang="en-GB" smtClean="0"/>
              <a:t>6</a:t>
            </a:fld>
            <a:endParaRPr lang="en-GB"/>
          </a:p>
        </p:txBody>
      </p:sp>
    </p:spTree>
    <p:extLst>
      <p:ext uri="{BB962C8B-B14F-4D97-AF65-F5344CB8AC3E}">
        <p14:creationId xmlns:p14="http://schemas.microsoft.com/office/powerpoint/2010/main" val="11301617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Now I spoke to you at the start of this presentation about the need for students to be motivated</a:t>
            </a:r>
            <a:r>
              <a:rPr lang="en-GB" baseline="0" dirty="0" smtClean="0"/>
              <a:t>.  In order for this to happen they have to believe in themselves and they need us to support them with affirming their qualities and believing that what we’re asking them to do is possible.  You may wish to go through the above steps with them and we will be asking tutors to work with them on this.   It comes from the England rugby kicking coach who worked with one of the world’s most successful goal kickers Jonny Wilkinson.  Once they understand their qualities and once they understand the process it will take to meet their goals this is what will provide them with the platform to perform.</a:t>
            </a:r>
            <a:endParaRPr lang="en-GB" dirty="0"/>
          </a:p>
        </p:txBody>
      </p:sp>
      <p:sp>
        <p:nvSpPr>
          <p:cNvPr id="4" name="Footer Placeholder 3"/>
          <p:cNvSpPr>
            <a:spLocks noGrp="1"/>
          </p:cNvSpPr>
          <p:nvPr>
            <p:ph type="ftr" sz="quarter" idx="10"/>
          </p:nvPr>
        </p:nvSpPr>
        <p:spPr/>
        <p:txBody>
          <a:bodyPr/>
          <a:lstStyle/>
          <a:p>
            <a:r>
              <a:rPr lang="en-GB" smtClean="0"/>
              <a:t>N Clemens</a:t>
            </a:r>
            <a:endParaRPr lang="en-GB"/>
          </a:p>
        </p:txBody>
      </p:sp>
      <p:sp>
        <p:nvSpPr>
          <p:cNvPr id="5" name="Slide Number Placeholder 4"/>
          <p:cNvSpPr>
            <a:spLocks noGrp="1"/>
          </p:cNvSpPr>
          <p:nvPr>
            <p:ph type="sldNum" sz="quarter" idx="11"/>
          </p:nvPr>
        </p:nvSpPr>
        <p:spPr/>
        <p:txBody>
          <a:bodyPr/>
          <a:lstStyle/>
          <a:p>
            <a:fld id="{7EA92B05-637F-4A70-95FF-B3644F1BAC2E}" type="slidenum">
              <a:rPr lang="en-GB" smtClean="0"/>
              <a:t>7</a:t>
            </a:fld>
            <a:endParaRPr lang="en-GB"/>
          </a:p>
        </p:txBody>
      </p:sp>
    </p:spTree>
    <p:extLst>
      <p:ext uri="{BB962C8B-B14F-4D97-AF65-F5344CB8AC3E}">
        <p14:creationId xmlns:p14="http://schemas.microsoft.com/office/powerpoint/2010/main" val="39911727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is where you come in.  I’ve stolen an idea</a:t>
            </a:r>
            <a:r>
              <a:rPr lang="en-GB" baseline="0" dirty="0" smtClean="0"/>
              <a:t> from a school who in turn stole the ide from the England women’s cricket team and it links with the theory regarding affirmation.  The images you can see are of the fathers describing their daughters in doing so affirming their best qualities.  When they were asked to do this they didn’t know that their daughters were listening and this was setup to support the female team’s performance.  The way this adapted is that we’re going to ask you to write an affirming letter to your young person prior to their first exam and in a similar way to the image top left we’ll be getting them to open that letter just before their first exam in the summer.  The exam experience can be stressful, last year we worked really hard to minimise this stress for example morning breakfasts, with teachers on hand to guide them and in some cases dress up in characters of a Christmas carol to help them remember the quotes.  We had visual support material as they walked towards the exam halls.  We had staff welcoming them and relaxing them, we had familiar voice recordings of staff reading the exam regulations, all small things added together to help reach their peak performance.  This is one further step which we believe will aid this process.</a:t>
            </a:r>
            <a:endParaRPr lang="en-GB" dirty="0"/>
          </a:p>
        </p:txBody>
      </p:sp>
      <p:sp>
        <p:nvSpPr>
          <p:cNvPr id="4" name="Footer Placeholder 3"/>
          <p:cNvSpPr>
            <a:spLocks noGrp="1"/>
          </p:cNvSpPr>
          <p:nvPr>
            <p:ph type="ftr" sz="quarter" idx="10"/>
          </p:nvPr>
        </p:nvSpPr>
        <p:spPr/>
        <p:txBody>
          <a:bodyPr/>
          <a:lstStyle/>
          <a:p>
            <a:r>
              <a:rPr lang="en-GB" smtClean="0"/>
              <a:t>N Clemens</a:t>
            </a:r>
            <a:endParaRPr lang="en-GB"/>
          </a:p>
        </p:txBody>
      </p:sp>
      <p:sp>
        <p:nvSpPr>
          <p:cNvPr id="5" name="Slide Number Placeholder 4"/>
          <p:cNvSpPr>
            <a:spLocks noGrp="1"/>
          </p:cNvSpPr>
          <p:nvPr>
            <p:ph type="sldNum" sz="quarter" idx="11"/>
          </p:nvPr>
        </p:nvSpPr>
        <p:spPr/>
        <p:txBody>
          <a:bodyPr/>
          <a:lstStyle/>
          <a:p>
            <a:fld id="{7EA92B05-637F-4A70-95FF-B3644F1BAC2E}" type="slidenum">
              <a:rPr lang="en-GB" smtClean="0"/>
              <a:t>8</a:t>
            </a:fld>
            <a:endParaRPr lang="en-GB"/>
          </a:p>
        </p:txBody>
      </p:sp>
    </p:spTree>
    <p:extLst>
      <p:ext uri="{BB962C8B-B14F-4D97-AF65-F5344CB8AC3E}">
        <p14:creationId xmlns:p14="http://schemas.microsoft.com/office/powerpoint/2010/main" val="9330442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Footer Placeholder 3"/>
          <p:cNvSpPr>
            <a:spLocks noGrp="1"/>
          </p:cNvSpPr>
          <p:nvPr>
            <p:ph type="ftr" sz="quarter" idx="10"/>
          </p:nvPr>
        </p:nvSpPr>
        <p:spPr/>
        <p:txBody>
          <a:bodyPr/>
          <a:lstStyle/>
          <a:p>
            <a:r>
              <a:rPr lang="en-GB" smtClean="0"/>
              <a:t>N Clemens</a:t>
            </a:r>
            <a:endParaRPr lang="en-GB"/>
          </a:p>
        </p:txBody>
      </p:sp>
      <p:sp>
        <p:nvSpPr>
          <p:cNvPr id="5" name="Slide Number Placeholder 4"/>
          <p:cNvSpPr>
            <a:spLocks noGrp="1"/>
          </p:cNvSpPr>
          <p:nvPr>
            <p:ph type="sldNum" sz="quarter" idx="11"/>
          </p:nvPr>
        </p:nvSpPr>
        <p:spPr/>
        <p:txBody>
          <a:bodyPr/>
          <a:lstStyle/>
          <a:p>
            <a:fld id="{7EA92B05-637F-4A70-95FF-B3644F1BAC2E}" type="slidenum">
              <a:rPr lang="en-GB" smtClean="0"/>
              <a:t>9</a:t>
            </a:fld>
            <a:endParaRPr lang="en-GB"/>
          </a:p>
        </p:txBody>
      </p:sp>
    </p:spTree>
    <p:extLst>
      <p:ext uri="{BB962C8B-B14F-4D97-AF65-F5344CB8AC3E}">
        <p14:creationId xmlns:p14="http://schemas.microsoft.com/office/powerpoint/2010/main" val="41579508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Explain in exam arrangements in relation to studying.</a:t>
            </a:r>
            <a:endParaRPr lang="en-GB" dirty="0"/>
          </a:p>
        </p:txBody>
      </p:sp>
      <p:sp>
        <p:nvSpPr>
          <p:cNvPr id="4" name="Footer Placeholder 3"/>
          <p:cNvSpPr>
            <a:spLocks noGrp="1"/>
          </p:cNvSpPr>
          <p:nvPr>
            <p:ph type="ftr" sz="quarter" idx="10"/>
          </p:nvPr>
        </p:nvSpPr>
        <p:spPr/>
        <p:txBody>
          <a:bodyPr/>
          <a:lstStyle/>
          <a:p>
            <a:r>
              <a:rPr lang="en-GB" smtClean="0"/>
              <a:t>N Clemens</a:t>
            </a:r>
            <a:endParaRPr lang="en-GB"/>
          </a:p>
        </p:txBody>
      </p:sp>
      <p:sp>
        <p:nvSpPr>
          <p:cNvPr id="5" name="Slide Number Placeholder 4"/>
          <p:cNvSpPr>
            <a:spLocks noGrp="1"/>
          </p:cNvSpPr>
          <p:nvPr>
            <p:ph type="sldNum" sz="quarter" idx="11"/>
          </p:nvPr>
        </p:nvSpPr>
        <p:spPr/>
        <p:txBody>
          <a:bodyPr/>
          <a:lstStyle/>
          <a:p>
            <a:fld id="{7EA92B05-637F-4A70-95FF-B3644F1BAC2E}" type="slidenum">
              <a:rPr lang="en-GB" smtClean="0"/>
              <a:t>10</a:t>
            </a:fld>
            <a:endParaRPr lang="en-GB"/>
          </a:p>
        </p:txBody>
      </p:sp>
    </p:spTree>
    <p:extLst>
      <p:ext uri="{BB962C8B-B14F-4D97-AF65-F5344CB8AC3E}">
        <p14:creationId xmlns:p14="http://schemas.microsoft.com/office/powerpoint/2010/main" val="24485787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www.uhs.org.uk/" TargetMode="External"/><Relationship Id="rId3" Type="http://schemas.openxmlformats.org/officeDocument/2006/relationships/image" Target="../media/image2.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BCE443CB-E9F0-4966-9241-76308F3AB5B7}" type="datetime1">
              <a:rPr lang="en-GB" smtClean="0"/>
              <a:t>10/11/2017</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C1772788-02C7-4332-8210-54A3FCC5D48F}"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9F7F218-34A2-4191-BEDE-D48499E6ED2E}" type="datetime1">
              <a:rPr lang="en-GB" smtClean="0"/>
              <a:t>10/11/2017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772788-02C7-4332-8210-54A3FCC5D48F}" type="slidenum">
              <a:rPr lang="en-GB" smtClean="0"/>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3DB307DD-1E2A-4000-B020-4D0DA7EF24D7}" type="datetime1">
              <a:rPr lang="en-GB" smtClean="0"/>
              <a:t>10/11/2017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772788-02C7-4332-8210-54A3FCC5D48F}" type="slidenum">
              <a:rPr lang="en-GB" smtClean="0"/>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44BAB089-13FC-4F0C-B154-0B9CA33146A1}" type="datetime1">
              <a:rPr lang="en-GB" smtClean="0"/>
              <a:t>10/11/2017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772788-02C7-4332-8210-54A3FCC5D48F}" type="slidenum">
              <a:rPr lang="en-GB" smtClean="0"/>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F585CDCD-4A10-40D3-B558-A7B37B04A2BA}" type="datetime1">
              <a:rPr lang="en-GB" smtClean="0"/>
              <a:t>10/11/2017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1772788-02C7-4332-8210-54A3FCC5D48F}"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63D37D8-6B36-4220-BAC7-8EABFE6F1668}" type="datetime1">
              <a:rPr lang="en-GB" smtClean="0"/>
              <a:t>10/11/2017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1772788-02C7-4332-8210-54A3FCC5D48F}" type="slidenum">
              <a:rPr lang="en-GB" smtClean="0"/>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5C7DEC-8F26-4CA3-93FB-CB3C2DEE2B63}" type="datetime1">
              <a:rPr lang="en-GB" smtClean="0"/>
              <a:t>10/11/2017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1772788-02C7-4332-8210-54A3FCC5D48F}" type="slidenum">
              <a:rPr lang="en-GB" smtClean="0"/>
              <a:t>‹#›</a:t>
            </a:fld>
            <a:endParaRPr lang="en-GB"/>
          </a:p>
        </p:txBody>
      </p:sp>
      <p:pic>
        <p:nvPicPr>
          <p:cNvPr id="5" name="Picture 4">
            <a:hlinkClick r:id="rId2"/>
          </p:cNvPr>
          <p:cNvPicPr/>
          <p:nvPr userDrawn="1"/>
        </p:nvPicPr>
        <p:blipFill>
          <a:blip r:embed="rId3">
            <a:extLst>
              <a:ext uri="{28A0092B-C50C-407E-A947-70E740481C1C}">
                <a14:useLocalDpi xmlns:a14="http://schemas.microsoft.com/office/drawing/2010/main" val="0"/>
              </a:ext>
            </a:extLst>
          </a:blip>
          <a:stretch>
            <a:fillRect/>
          </a:stretch>
        </p:blipFill>
        <p:spPr bwMode="auto">
          <a:xfrm>
            <a:off x="8100392" y="192915"/>
            <a:ext cx="904875" cy="809863"/>
          </a:xfrm>
          <a:prstGeom prst="rect">
            <a:avLst/>
          </a:prstGeom>
          <a:noFill/>
          <a:ln>
            <a:noFill/>
          </a:ln>
          <a:extLst>
            <a:ext uri="{53640926-AAD7-44D8-BBD7-CCE9431645EC}">
              <a14:shadowObscured xmlns:a14="http://schemas.microsoft.com/office/drawing/2010/main"/>
            </a:ext>
          </a:extLst>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99728092-1A55-490D-AE04-5899A2FC64ED}" type="datetime1">
              <a:rPr lang="en-GB" smtClean="0"/>
              <a:t>10/11/2017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772788-02C7-4332-8210-54A3FCC5D48F}"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9BBD741C-5BB3-46C3-94D2-A7A4F0ED3DD5}" type="datetime1">
              <a:rPr lang="en-GB" smtClean="0"/>
              <a:t>10/11/2017</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C1772788-02C7-4332-8210-54A3FCC5D48F}" type="slidenum">
              <a:rPr lang="en-GB" smtClean="0"/>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012AC8E-376F-454B-B34F-127FCE5E90AE}" type="datetime1">
              <a:rPr lang="en-GB" smtClean="0"/>
              <a:t>10/11/2017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772788-02C7-4332-8210-54A3FCC5D48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2E44B57-652D-4006-8DCE-2520345C96BE}" type="datetime1">
              <a:rPr lang="en-GB" smtClean="0"/>
              <a:t>10/11/2017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772788-02C7-4332-8210-54A3FCC5D48F}"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1_Two Content">
    <p:spTree>
      <p:nvGrpSpPr>
        <p:cNvPr id="1" name=""/>
        <p:cNvGrpSpPr/>
        <p:nvPr/>
      </p:nvGrpSpPr>
      <p:grpSpPr>
        <a:xfrm>
          <a:off x="0" y="0"/>
          <a:ext cx="0" cy="0"/>
          <a:chOff x="0" y="0"/>
          <a:chExt cx="0" cy="0"/>
        </a:xfrm>
      </p:grpSpPr>
      <p:sp>
        <p:nvSpPr>
          <p:cNvPr id="284" name="Title Text"/>
          <p:cNvSpPr txBox="1">
            <a:spLocks noGrp="1"/>
          </p:cNvSpPr>
          <p:nvPr>
            <p:ph type="title"/>
          </p:nvPr>
        </p:nvSpPr>
        <p:spPr>
          <a:xfrm>
            <a:off x="1485900" y="274639"/>
            <a:ext cx="6172200" cy="1143001"/>
          </a:xfrm>
          <a:prstGeom prst="rect">
            <a:avLst/>
          </a:prstGeom>
        </p:spPr>
        <p:txBody>
          <a:bodyPr lIns="91439" tIns="91439" rIns="91439" bIns="91439"/>
          <a:lstStyle>
            <a:lvl1pPr defTabSz="685800">
              <a:defRPr sz="3300" b="0"/>
            </a:lvl1pPr>
          </a:lstStyle>
          <a:p>
            <a:r>
              <a:t>Title Text</a:t>
            </a:r>
          </a:p>
        </p:txBody>
      </p:sp>
      <p:sp>
        <p:nvSpPr>
          <p:cNvPr id="285" name="Body Level One…"/>
          <p:cNvSpPr txBox="1">
            <a:spLocks noGrp="1"/>
          </p:cNvSpPr>
          <p:nvPr>
            <p:ph type="body" sz="half" idx="1"/>
          </p:nvPr>
        </p:nvSpPr>
        <p:spPr>
          <a:xfrm>
            <a:off x="1485900" y="1600201"/>
            <a:ext cx="3028950" cy="4525963"/>
          </a:xfrm>
          <a:prstGeom prst="rect">
            <a:avLst/>
          </a:prstGeom>
        </p:spPr>
        <p:txBody>
          <a:bodyPr lIns="91439" tIns="91439" rIns="91439" bIns="91439" anchor="t"/>
          <a:lstStyle>
            <a:lvl1pPr marL="257175" indent="-257175" defTabSz="685800">
              <a:spcBef>
                <a:spcPts val="488"/>
              </a:spcBef>
              <a:buSzPct val="100000"/>
              <a:buFont typeface="Arial"/>
              <a:defRPr sz="2100"/>
            </a:lvl1pPr>
            <a:lvl2pPr marL="421481" indent="-250031" defTabSz="685800">
              <a:spcBef>
                <a:spcPts val="488"/>
              </a:spcBef>
              <a:buSzPct val="100000"/>
              <a:buFont typeface="Arial"/>
              <a:buChar char="–"/>
              <a:defRPr sz="2100"/>
            </a:lvl2pPr>
            <a:lvl3pPr marL="582930" indent="-240030" defTabSz="685800">
              <a:spcBef>
                <a:spcPts val="488"/>
              </a:spcBef>
              <a:buSzPct val="100000"/>
              <a:buFont typeface="Arial"/>
              <a:defRPr sz="2100"/>
            </a:lvl3pPr>
            <a:lvl4pPr marL="781050" indent="-266700" defTabSz="685800">
              <a:spcBef>
                <a:spcPts val="488"/>
              </a:spcBef>
              <a:buSzPct val="100000"/>
              <a:buFont typeface="Arial"/>
              <a:buChar char="–"/>
              <a:defRPr sz="2100"/>
            </a:lvl4pPr>
            <a:lvl5pPr marL="952500" indent="-266700" defTabSz="685800">
              <a:spcBef>
                <a:spcPts val="488"/>
              </a:spcBef>
              <a:buSzPct val="100000"/>
              <a:buFont typeface="Arial"/>
              <a:buChar char="»"/>
              <a:defRPr sz="2100"/>
            </a:lvl5pPr>
          </a:lstStyle>
          <a:p>
            <a:r>
              <a:t>Body Level One</a:t>
            </a:r>
          </a:p>
          <a:p>
            <a:pPr lvl="1"/>
            <a:r>
              <a:t>Body Level Two</a:t>
            </a:r>
          </a:p>
          <a:p>
            <a:pPr lvl="2"/>
            <a:r>
              <a:t>Body Level Three</a:t>
            </a:r>
          </a:p>
          <a:p>
            <a:pPr lvl="3"/>
            <a:r>
              <a:t>Body Level Four</a:t>
            </a:r>
          </a:p>
          <a:p>
            <a:pPr lvl="4"/>
            <a:r>
              <a:t>Body Level Five</a:t>
            </a:r>
          </a:p>
        </p:txBody>
      </p:sp>
      <p:sp>
        <p:nvSpPr>
          <p:cNvPr id="286" name="Slide Number"/>
          <p:cNvSpPr txBox="1">
            <a:spLocks noGrp="1"/>
          </p:cNvSpPr>
          <p:nvPr>
            <p:ph type="sldNum" sz="quarter" idx="2"/>
          </p:nvPr>
        </p:nvSpPr>
        <p:spPr>
          <a:xfrm>
            <a:off x="7468894" y="6417936"/>
            <a:ext cx="189206" cy="241955"/>
          </a:xfrm>
          <a:prstGeom prst="rect">
            <a:avLst/>
          </a:prstGeom>
        </p:spPr>
        <p:txBody>
          <a:bodyPr lIns="91439" tIns="91439" rIns="91439" bIns="91439" anchor="ctr"/>
          <a:lstStyle>
            <a:lvl1pPr algn="r" defTabSz="685800">
              <a:defRPr>
                <a:solidFill>
                  <a:srgbClr val="888888"/>
                </a:solidFill>
                <a:latin typeface="+mn-lt"/>
                <a:ea typeface="+mn-ea"/>
                <a:cs typeface="+mn-cs"/>
                <a:sym typeface="Calibri"/>
              </a:defRPr>
            </a:lvl1pPr>
          </a:lstStyle>
          <a:p>
            <a:fld id="{86CB4B4D-7CA3-9044-876B-883B54F8677D}" type="slidenum">
              <a:t>‹#›</a:t>
            </a:fld>
            <a:endParaRPr/>
          </a:p>
        </p:txBody>
      </p:sp>
    </p:spTree>
    <p:extLst>
      <p:ext uri="{BB962C8B-B14F-4D97-AF65-F5344CB8AC3E}">
        <p14:creationId xmlns:p14="http://schemas.microsoft.com/office/powerpoint/2010/main" val="515373058"/>
      </p:ext>
    </p:extLst>
  </p:cSld>
  <p:clrMapOvr>
    <a:masterClrMapping/>
  </p:clrMapOvr>
  <p:transition spd="med"/>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4">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320D6AFB-6BFA-4613-B80B-445255003CFE}" type="datetime1">
              <a:rPr lang="en-GB" smtClean="0"/>
              <a:t>10/11/2017</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C1772788-02C7-4332-8210-54A3FCC5D48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hf sldNum="0"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jpeg"/><Relationship Id="rId5" Type="http://schemas.openxmlformats.org/officeDocument/2006/relationships/image" Target="../media/image5.jpeg"/><Relationship Id="rId6" Type="http://schemas.openxmlformats.org/officeDocument/2006/relationships/image" Target="../media/image6.jpeg"/><Relationship Id="rId7" Type="http://schemas.openxmlformats.org/officeDocument/2006/relationships/image" Target="../media/image7.jpeg"/><Relationship Id="rId8" Type="http://schemas.openxmlformats.org/officeDocument/2006/relationships/image" Target="../media/image8.jpeg"/><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hyperlink" Target="http://mindfulnessforstudents.co.uk/wp-content/uploads/2012/10/mindpuppy.jpg" TargetMode="External"/><Relationship Id="rId4" Type="http://schemas.openxmlformats.org/officeDocument/2006/relationships/image" Target="../media/image9.jpeg"/><Relationship Id="rId5" Type="http://schemas.openxmlformats.org/officeDocument/2006/relationships/image" Target="../media/image10.jpg"/><Relationship Id="rId6" Type="http://schemas.openxmlformats.org/officeDocument/2006/relationships/image" Target="../media/image11.jfif"/><Relationship Id="rId7" Type="http://schemas.openxmlformats.org/officeDocument/2006/relationships/image" Target="../media/image12.jfif"/><Relationship Id="rId8" Type="http://schemas.openxmlformats.org/officeDocument/2006/relationships/image" Target="../media/image13.jfif"/><Relationship Id="rId9" Type="http://schemas.openxmlformats.org/officeDocument/2006/relationships/image" Target="../media/image14.jpeg"/><Relationship Id="rId10" Type="http://schemas.openxmlformats.org/officeDocument/2006/relationships/image" Target="../media/image15.jfif"/><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4" Type="http://schemas.openxmlformats.org/officeDocument/2006/relationships/image" Target="../media/image18.png"/><Relationship Id="rId1" Type="http://schemas.openxmlformats.org/officeDocument/2006/relationships/slideLayout" Target="../slideLayouts/slideLayout1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4" Type="http://schemas.openxmlformats.org/officeDocument/2006/relationships/image" Target="../media/image20.png"/><Relationship Id="rId5" Type="http://schemas.openxmlformats.org/officeDocument/2006/relationships/image" Target="../media/image21.png"/><Relationship Id="rId6" Type="http://schemas.openxmlformats.org/officeDocument/2006/relationships/image" Target="../media/image22.png"/><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4" Type="http://schemas.openxmlformats.org/officeDocument/2006/relationships/image" Target="../media/image24.jpeg"/><Relationship Id="rId5" Type="http://schemas.openxmlformats.org/officeDocument/2006/relationships/image" Target="../media/image25.png"/><Relationship Id="rId1" Type="http://schemas.openxmlformats.org/officeDocument/2006/relationships/slideLayout" Target="../slideLayouts/slideLayout1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115616" y="1412776"/>
            <a:ext cx="6984776" cy="4248472"/>
          </a:xfrm>
          <a:prstGeom prst="rect">
            <a:avLst/>
          </a:prstGeom>
          <a:noFill/>
        </p:spPr>
        <p:txBody>
          <a:bodyPr wrap="square" rtlCol="0">
            <a:spAutoFit/>
          </a:bodyPr>
          <a:lstStyle/>
          <a:p>
            <a:endParaRPr lang="en-GB" dirty="0"/>
          </a:p>
        </p:txBody>
      </p:sp>
      <p:sp>
        <p:nvSpPr>
          <p:cNvPr id="2" name="TextBox 1"/>
          <p:cNvSpPr txBox="1"/>
          <p:nvPr/>
        </p:nvSpPr>
        <p:spPr>
          <a:xfrm>
            <a:off x="107504" y="836712"/>
            <a:ext cx="8352928" cy="4585871"/>
          </a:xfrm>
          <a:prstGeom prst="rect">
            <a:avLst/>
          </a:prstGeom>
          <a:noFill/>
        </p:spPr>
        <p:txBody>
          <a:bodyPr wrap="square" rtlCol="0">
            <a:spAutoFit/>
          </a:bodyPr>
          <a:lstStyle/>
          <a:p>
            <a:pPr algn="ctr"/>
            <a:r>
              <a:rPr lang="en-GB" sz="6600" dirty="0" smtClean="0"/>
              <a:t>UHS</a:t>
            </a:r>
          </a:p>
          <a:p>
            <a:pPr algn="ctr"/>
            <a:r>
              <a:rPr lang="en-GB" sz="6600" dirty="0" smtClean="0"/>
              <a:t>Engagement</a:t>
            </a:r>
          </a:p>
          <a:p>
            <a:pPr algn="ctr"/>
            <a:r>
              <a:rPr lang="en-GB" sz="6600" dirty="0" smtClean="0"/>
              <a:t>Evening</a:t>
            </a:r>
          </a:p>
          <a:p>
            <a:pPr algn="ctr"/>
            <a:r>
              <a:rPr lang="en-GB" sz="6600" dirty="0" smtClean="0"/>
              <a:t>November 2017</a:t>
            </a:r>
            <a:endParaRPr lang="en-GB" sz="6600" dirty="0"/>
          </a:p>
          <a:p>
            <a:pPr algn="ctr"/>
            <a:endParaRPr lang="en-GB" sz="2800" dirty="0"/>
          </a:p>
        </p:txBody>
      </p:sp>
    </p:spTree>
    <p:extLst>
      <p:ext uri="{BB962C8B-B14F-4D97-AF65-F5344CB8AC3E}">
        <p14:creationId xmlns:p14="http://schemas.microsoft.com/office/powerpoint/2010/main" val="6522489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76878"/>
            <a:ext cx="8229600" cy="1143000"/>
          </a:xfrm>
        </p:spPr>
        <p:txBody>
          <a:bodyPr/>
          <a:lstStyle/>
          <a:p>
            <a:r>
              <a:rPr lang="en-GB" dirty="0" smtClean="0"/>
              <a:t>Programme</a:t>
            </a:r>
            <a:endParaRPr lang="en-GB" dirty="0"/>
          </a:p>
        </p:txBody>
      </p:sp>
      <p:sp>
        <p:nvSpPr>
          <p:cNvPr id="3" name="Content Placeholder 2"/>
          <p:cNvSpPr>
            <a:spLocks noGrp="1"/>
          </p:cNvSpPr>
          <p:nvPr>
            <p:ph idx="1"/>
          </p:nvPr>
        </p:nvSpPr>
        <p:spPr>
          <a:xfrm>
            <a:off x="-252536" y="1319878"/>
            <a:ext cx="9577064" cy="4920890"/>
          </a:xfrm>
        </p:spPr>
        <p:txBody>
          <a:bodyPr>
            <a:normAutofit lnSpcReduction="10000"/>
          </a:bodyPr>
          <a:lstStyle/>
          <a:p>
            <a:pPr marL="109728" indent="0">
              <a:buNone/>
            </a:pPr>
            <a:endParaRPr lang="en-GB" dirty="0">
              <a:latin typeface="Century Gothic" panose="020B0502020202020204" pitchFamily="34" charset="0"/>
            </a:endParaRPr>
          </a:p>
          <a:p>
            <a:r>
              <a:rPr lang="en-GB" b="1" dirty="0" smtClean="0">
                <a:latin typeface="Century Gothic" panose="020B0502020202020204" pitchFamily="34" charset="0"/>
              </a:rPr>
              <a:t>5.15-5.45pm</a:t>
            </a:r>
            <a:r>
              <a:rPr lang="en-GB" dirty="0">
                <a:latin typeface="Century Gothic" panose="020B0502020202020204" pitchFamily="34" charset="0"/>
              </a:rPr>
              <a:t>:</a:t>
            </a:r>
            <a:r>
              <a:rPr lang="en-GB" dirty="0" smtClean="0">
                <a:latin typeface="Century Gothic" panose="020B0502020202020204" pitchFamily="34" charset="0"/>
              </a:rPr>
              <a:t> </a:t>
            </a:r>
            <a:r>
              <a:rPr lang="en-GB" dirty="0">
                <a:latin typeface="Century Gothic" panose="020B0502020202020204" pitchFamily="34" charset="0"/>
              </a:rPr>
              <a:t>Supporting your child through </a:t>
            </a:r>
            <a:r>
              <a:rPr lang="en-GB" dirty="0" smtClean="0">
                <a:latin typeface="Century Gothic" panose="020B0502020202020204" pitchFamily="34" charset="0"/>
              </a:rPr>
              <a:t>Year 11</a:t>
            </a:r>
          </a:p>
          <a:p>
            <a:pPr marL="109728" indent="0">
              <a:buNone/>
            </a:pPr>
            <a:endParaRPr lang="en-GB" dirty="0" smtClean="0">
              <a:latin typeface="Century Gothic" panose="020B0502020202020204" pitchFamily="34" charset="0"/>
            </a:endParaRPr>
          </a:p>
          <a:p>
            <a:r>
              <a:rPr lang="en-GB" dirty="0" smtClean="0">
                <a:latin typeface="Century Gothic" panose="020B0502020202020204" pitchFamily="34" charset="0"/>
              </a:rPr>
              <a:t> </a:t>
            </a:r>
            <a:r>
              <a:rPr lang="en-GB" b="1" dirty="0" smtClean="0">
                <a:latin typeface="Century Gothic" panose="020B0502020202020204" pitchFamily="34" charset="0"/>
              </a:rPr>
              <a:t>5.45pm-7pm</a:t>
            </a:r>
            <a:r>
              <a:rPr lang="en-GB" dirty="0">
                <a:latin typeface="Century Gothic" panose="020B0502020202020204" pitchFamily="34" charset="0"/>
              </a:rPr>
              <a:t> – </a:t>
            </a:r>
            <a:r>
              <a:rPr lang="en-GB" dirty="0" smtClean="0">
                <a:latin typeface="Century Gothic" panose="020B0502020202020204" pitchFamily="34" charset="0"/>
              </a:rPr>
              <a:t>preparing for specific </a:t>
            </a:r>
            <a:r>
              <a:rPr lang="en-GB" dirty="0">
                <a:latin typeface="Century Gothic" panose="020B0502020202020204" pitchFamily="34" charset="0"/>
              </a:rPr>
              <a:t>curriculum exams.  Lancaster building </a:t>
            </a:r>
            <a:r>
              <a:rPr lang="en-GB" dirty="0" smtClean="0">
                <a:latin typeface="Century Gothic" panose="020B0502020202020204" pitchFamily="34" charset="0"/>
              </a:rPr>
              <a:t>classrooms.</a:t>
            </a:r>
            <a:r>
              <a:rPr lang="en-GB" dirty="0">
                <a:latin typeface="Century Gothic" panose="020B0502020202020204" pitchFamily="34" charset="0"/>
              </a:rPr>
              <a:t/>
            </a:r>
            <a:br>
              <a:rPr lang="en-GB" dirty="0">
                <a:latin typeface="Century Gothic" panose="020B0502020202020204" pitchFamily="34" charset="0"/>
              </a:rPr>
            </a:br>
            <a:endParaRPr lang="en-GB" dirty="0">
              <a:latin typeface="Century Gothic" panose="020B0502020202020204" pitchFamily="34" charset="0"/>
            </a:endParaRPr>
          </a:p>
          <a:p>
            <a:r>
              <a:rPr lang="en-GB" b="1" dirty="0">
                <a:latin typeface="Century Gothic" panose="020B0502020202020204" pitchFamily="34" charset="0"/>
              </a:rPr>
              <a:t>5:45-6:05pm- subject intervention 1</a:t>
            </a:r>
            <a:endParaRPr lang="en-GB" dirty="0">
              <a:latin typeface="Century Gothic" panose="020B0502020202020204" pitchFamily="34" charset="0"/>
            </a:endParaRPr>
          </a:p>
          <a:p>
            <a:r>
              <a:rPr lang="en-GB" b="1" dirty="0">
                <a:latin typeface="Century Gothic" panose="020B0502020202020204" pitchFamily="34" charset="0"/>
              </a:rPr>
              <a:t>6:10-6:30pm- subject intervention 2</a:t>
            </a:r>
            <a:endParaRPr lang="en-GB" dirty="0">
              <a:latin typeface="Century Gothic" panose="020B0502020202020204" pitchFamily="34" charset="0"/>
            </a:endParaRPr>
          </a:p>
          <a:p>
            <a:r>
              <a:rPr lang="en-GB" b="1" dirty="0">
                <a:latin typeface="Century Gothic" panose="020B0502020202020204" pitchFamily="34" charset="0"/>
              </a:rPr>
              <a:t>6:35-6:55pm -  subject intervention 3</a:t>
            </a:r>
            <a:endParaRPr lang="en-GB" dirty="0">
              <a:latin typeface="Century Gothic" panose="020B0502020202020204" pitchFamily="34" charset="0"/>
            </a:endParaRPr>
          </a:p>
          <a:p>
            <a:pPr marL="109728" indent="0">
              <a:buNone/>
            </a:pPr>
            <a:r>
              <a:rPr lang="en-GB" dirty="0"/>
              <a:t/>
            </a:r>
            <a:br>
              <a:rPr lang="en-GB" dirty="0"/>
            </a:br>
            <a:endParaRPr lang="en-GB" dirty="0"/>
          </a:p>
        </p:txBody>
      </p:sp>
    </p:spTree>
    <p:extLst>
      <p:ext uri="{BB962C8B-B14F-4D97-AF65-F5344CB8AC3E}">
        <p14:creationId xmlns:p14="http://schemas.microsoft.com/office/powerpoint/2010/main" val="34569437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90908" y="964243"/>
            <a:ext cx="1253729" cy="1253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txBox="1">
            <a:spLocks/>
          </p:cNvSpPr>
          <p:nvPr/>
        </p:nvSpPr>
        <p:spPr>
          <a:xfrm>
            <a:off x="467544" y="428135"/>
            <a:ext cx="4842272" cy="36909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200" b="1" dirty="0">
                <a:latin typeface="Century Gothic" panose="020B0502020202020204" pitchFamily="34" charset="0"/>
                <a:ea typeface="Century Gothic" panose="020B0502020202020204" pitchFamily="34" charset="0"/>
                <a:cs typeface="Century Gothic" panose="020B0502020202020204" pitchFamily="34" charset="0"/>
              </a:rPr>
              <a:t>If not now, </a:t>
            </a:r>
            <a:r>
              <a:rPr lang="en-US" altLang="en-US" sz="3200" b="1" dirty="0">
                <a:solidFill>
                  <a:srgbClr val="FF0000"/>
                </a:solidFill>
                <a:latin typeface="Century Gothic" panose="020B0502020202020204" pitchFamily="34" charset="0"/>
                <a:ea typeface="Century Gothic" panose="020B0502020202020204" pitchFamily="34" charset="0"/>
                <a:cs typeface="Century Gothic" panose="020B0502020202020204" pitchFamily="34" charset="0"/>
              </a:rPr>
              <a:t>when</a:t>
            </a:r>
            <a:r>
              <a:rPr lang="en-US" altLang="en-US" sz="3200" b="1" dirty="0">
                <a:latin typeface="Century Gothic" panose="020B0502020202020204" pitchFamily="34" charset="0"/>
                <a:ea typeface="Century Gothic" panose="020B0502020202020204" pitchFamily="34" charset="0"/>
                <a:cs typeface="Century Gothic" panose="020B0502020202020204" pitchFamily="34" charset="0"/>
              </a:rPr>
              <a:t>?” </a:t>
            </a:r>
            <a:r>
              <a:rPr lang="en-US" altLang="en-US" sz="3200" b="1" dirty="0" smtClean="0">
                <a:latin typeface="Century Gothic" panose="020B0502020202020204" pitchFamily="34" charset="0"/>
                <a:ea typeface="Century Gothic" panose="020B0502020202020204" pitchFamily="34" charset="0"/>
                <a:cs typeface="Century Gothic" panose="020B0502020202020204" pitchFamily="34" charset="0"/>
              </a:rPr>
              <a:t>…</a:t>
            </a:r>
          </a:p>
          <a:p>
            <a:r>
              <a:rPr lang="en-US" sz="3200" dirty="0">
                <a:latin typeface="Century Gothic"/>
                <a:cs typeface="Century Gothic"/>
              </a:rPr>
              <a:t>“If not you, </a:t>
            </a:r>
            <a:r>
              <a:rPr lang="en-US" sz="3200" dirty="0">
                <a:solidFill>
                  <a:srgbClr val="FF0000"/>
                </a:solidFill>
                <a:latin typeface="Century Gothic"/>
                <a:cs typeface="Century Gothic"/>
              </a:rPr>
              <a:t>who</a:t>
            </a:r>
            <a:r>
              <a:rPr lang="en-US" sz="3600" dirty="0">
                <a:solidFill>
                  <a:srgbClr val="FF0000"/>
                </a:solidFill>
                <a:latin typeface="Century Gothic"/>
                <a:cs typeface="Century Gothic"/>
              </a:rPr>
              <a:t>?</a:t>
            </a:r>
            <a:r>
              <a:rPr lang="en-US" sz="3600" dirty="0">
                <a:latin typeface="Century Gothic"/>
                <a:cs typeface="Century Gothic"/>
              </a:rPr>
              <a:t>”</a:t>
            </a:r>
          </a:p>
          <a:p>
            <a:endParaRPr lang="en-US" altLang="en-US" sz="3300" b="1" dirty="0">
              <a:latin typeface="Century Gothic" panose="020B0502020202020204" pitchFamily="34" charset="0"/>
              <a:ea typeface="Century Gothic" panose="020B0502020202020204" pitchFamily="34" charset="0"/>
              <a:cs typeface="Century Gothic" panose="020B0502020202020204" pitchFamily="34" charset="0"/>
            </a:endParaRPr>
          </a:p>
        </p:txBody>
      </p:sp>
      <p:pic>
        <p:nvPicPr>
          <p:cNvPr id="2052" name="Picture 4" descr="Great Britain celebrate after defeating Netherlands in the women's gold medal matc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91157" y="3726430"/>
            <a:ext cx="3421118" cy="192437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e1.365dm.com/16/08/16-9/20/team-gb-gold-medal-graphic-justin-rose-max-whitlock-andy-murray-mo-farah-philip-hindes_3765247.jpg?2016081511171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726430"/>
            <a:ext cx="3421117" cy="192437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www.cornucopia-web.com/wp-content/uploads/2014/01/performance.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7364" y="2051660"/>
            <a:ext cx="2497427" cy="1560892"/>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s://www.sheetgo.com/wp-content/uploads/2017/04/Improve1.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3696" t="9853" r="7510" b="9765"/>
          <a:stretch/>
        </p:blipFill>
        <p:spPr bwMode="auto">
          <a:xfrm>
            <a:off x="3882517" y="1926031"/>
            <a:ext cx="2349063" cy="179726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803965" y="964243"/>
            <a:ext cx="695441" cy="622419"/>
          </a:xfrm>
          <a:prstGeom prst="rect">
            <a:avLst/>
          </a:prstGeom>
        </p:spPr>
      </p:pic>
    </p:spTree>
    <p:extLst>
      <p:ext uri="{BB962C8B-B14F-4D97-AF65-F5344CB8AC3E}">
        <p14:creationId xmlns:p14="http://schemas.microsoft.com/office/powerpoint/2010/main" val="2295007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89198" y="515264"/>
            <a:ext cx="5829300" cy="491729"/>
          </a:xfrm>
          <a:prstGeom prst="rect">
            <a:avLst/>
          </a:prstGeom>
        </p:spPr>
        <p:txBody>
          <a:bodyP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3300" b="1" dirty="0" err="1">
                <a:latin typeface="Century Gothic"/>
                <a:cs typeface="Century Gothic"/>
              </a:rPr>
              <a:t>Maximising</a:t>
            </a:r>
            <a:r>
              <a:rPr lang="en-US" sz="3300" b="1" dirty="0">
                <a:latin typeface="Century Gothic"/>
                <a:cs typeface="Century Gothic"/>
              </a:rPr>
              <a:t> Performance</a:t>
            </a:r>
          </a:p>
        </p:txBody>
      </p:sp>
      <p:sp>
        <p:nvSpPr>
          <p:cNvPr id="3" name="Rectangle 2"/>
          <p:cNvSpPr>
            <a:spLocks noChangeArrowheads="1"/>
          </p:cNvSpPr>
          <p:nvPr/>
        </p:nvSpPr>
        <p:spPr bwMode="auto">
          <a:xfrm>
            <a:off x="289198" y="1301634"/>
            <a:ext cx="8551972" cy="1276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110000"/>
              </a:lnSpc>
              <a:spcBef>
                <a:spcPct val="0"/>
              </a:spcBef>
              <a:buFontTx/>
              <a:buNone/>
            </a:pPr>
            <a:r>
              <a:rPr lang="en-US" altLang="en-US" sz="2400" b="1" i="1" dirty="0">
                <a:latin typeface="Century Gothic" panose="020B0502020202020204" pitchFamily="34" charset="0"/>
              </a:rPr>
              <a:t>It is probably true that when it comes to raising achievement, a “whatever it takes” mindset and culture is key</a:t>
            </a:r>
            <a:r>
              <a:rPr lang="en-US" altLang="en-US" sz="2400" b="1" i="1" dirty="0" smtClean="0">
                <a:latin typeface="Century Gothic" panose="020B0502020202020204" pitchFamily="34" charset="0"/>
              </a:rPr>
              <a:t>.</a:t>
            </a:r>
            <a:endParaRPr lang="en-US" altLang="en-US" sz="2400" b="1" i="1" dirty="0">
              <a:latin typeface="Century Gothic" panose="020B0502020202020204" pitchFamily="34" charset="0"/>
            </a:endParaRPr>
          </a:p>
        </p:txBody>
      </p:sp>
      <p:sp>
        <p:nvSpPr>
          <p:cNvPr id="10" name="TextBox 9"/>
          <p:cNvSpPr txBox="1"/>
          <p:nvPr/>
        </p:nvSpPr>
        <p:spPr>
          <a:xfrm>
            <a:off x="2843808" y="2602465"/>
            <a:ext cx="4489698" cy="3416320"/>
          </a:xfrm>
          <a:prstGeom prst="rect">
            <a:avLst/>
          </a:prstGeom>
          <a:noFill/>
        </p:spPr>
        <p:txBody>
          <a:bodyPr wrap="square" rtlCol="0">
            <a:spAutoFit/>
          </a:bodyPr>
          <a:lstStyle/>
          <a:p>
            <a:r>
              <a:rPr lang="en-GB" sz="2400" b="1" u="sng" dirty="0" smtClean="0">
                <a:latin typeface="Century Gothic" panose="020B0502020202020204" pitchFamily="34" charset="0"/>
              </a:rPr>
              <a:t>Peak Performance</a:t>
            </a:r>
          </a:p>
          <a:p>
            <a:pPr marL="285750" indent="-285750">
              <a:buFont typeface="Arial" panose="020B0604020202020204" pitchFamily="34" charset="0"/>
              <a:buChar char="•"/>
            </a:pPr>
            <a:r>
              <a:rPr lang="en-GB" sz="2400" dirty="0" smtClean="0">
                <a:latin typeface="Century Gothic" panose="020B0502020202020204" pitchFamily="34" charset="0"/>
              </a:rPr>
              <a:t>Goals</a:t>
            </a:r>
          </a:p>
          <a:p>
            <a:pPr marL="285750" indent="-285750">
              <a:buFont typeface="Arial" panose="020B0604020202020204" pitchFamily="34" charset="0"/>
              <a:buChar char="•"/>
            </a:pPr>
            <a:r>
              <a:rPr lang="en-GB" sz="2400" dirty="0" smtClean="0">
                <a:latin typeface="Century Gothic" panose="020B0502020202020204" pitchFamily="34" charset="0"/>
              </a:rPr>
              <a:t>Mental health</a:t>
            </a:r>
          </a:p>
          <a:p>
            <a:pPr marL="285750" indent="-285750">
              <a:buFont typeface="Arial" panose="020B0604020202020204" pitchFamily="34" charset="0"/>
              <a:buChar char="•"/>
            </a:pPr>
            <a:r>
              <a:rPr lang="en-GB" sz="2400" dirty="0" smtClean="0">
                <a:latin typeface="Century Gothic" panose="020B0502020202020204" pitchFamily="34" charset="0"/>
              </a:rPr>
              <a:t>Energy</a:t>
            </a:r>
          </a:p>
          <a:p>
            <a:pPr marL="285750" indent="-285750">
              <a:buFont typeface="Arial" panose="020B0604020202020204" pitchFamily="34" charset="0"/>
              <a:buChar char="•"/>
            </a:pPr>
            <a:r>
              <a:rPr lang="en-GB" sz="2400" dirty="0" smtClean="0">
                <a:latin typeface="Century Gothic" panose="020B0502020202020204" pitchFamily="34" charset="0"/>
              </a:rPr>
              <a:t>Sleep</a:t>
            </a:r>
          </a:p>
          <a:p>
            <a:pPr marL="285750" indent="-285750">
              <a:buFont typeface="Arial" panose="020B0604020202020204" pitchFamily="34" charset="0"/>
              <a:buChar char="•"/>
            </a:pPr>
            <a:r>
              <a:rPr lang="en-GB" sz="2400" dirty="0" smtClean="0">
                <a:latin typeface="Century Gothic" panose="020B0502020202020204" pitchFamily="34" charset="0"/>
              </a:rPr>
              <a:t>Safety</a:t>
            </a:r>
          </a:p>
          <a:p>
            <a:pPr marL="285750" indent="-285750">
              <a:buFont typeface="Arial" panose="020B0604020202020204" pitchFamily="34" charset="0"/>
              <a:buChar char="•"/>
            </a:pPr>
            <a:r>
              <a:rPr lang="en-GB" sz="2400" dirty="0" smtClean="0">
                <a:latin typeface="Century Gothic" panose="020B0502020202020204" pitchFamily="34" charset="0"/>
              </a:rPr>
              <a:t>Rest &amp; Recovery</a:t>
            </a:r>
          </a:p>
          <a:p>
            <a:pPr marL="285750" indent="-285750">
              <a:buFont typeface="Arial" panose="020B0604020202020204" pitchFamily="34" charset="0"/>
              <a:buChar char="•"/>
            </a:pPr>
            <a:r>
              <a:rPr lang="en-GB" sz="2400" dirty="0" smtClean="0">
                <a:latin typeface="Century Gothic" panose="020B0502020202020204" pitchFamily="34" charset="0"/>
              </a:rPr>
              <a:t>Physical Activity</a:t>
            </a:r>
          </a:p>
          <a:p>
            <a:pPr marL="285750" indent="-285750">
              <a:buFont typeface="Arial" panose="020B0604020202020204" pitchFamily="34" charset="0"/>
              <a:buChar char="•"/>
            </a:pPr>
            <a:r>
              <a:rPr lang="en-GB" sz="2400" dirty="0" smtClean="0">
                <a:latin typeface="Century Gothic" panose="020B0502020202020204" pitchFamily="34" charset="0"/>
              </a:rPr>
              <a:t>Nutrition</a:t>
            </a:r>
            <a:endParaRPr lang="en-GB" sz="2400" dirty="0">
              <a:latin typeface="Century Gothic" panose="020B0502020202020204" pitchFamily="34" charset="0"/>
            </a:endParaRPr>
          </a:p>
        </p:txBody>
      </p:sp>
    </p:spTree>
    <p:extLst>
      <p:ext uri="{BB962C8B-B14F-4D97-AF65-F5344CB8AC3E}">
        <p14:creationId xmlns:p14="http://schemas.microsoft.com/office/powerpoint/2010/main" val="3991750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http://mindfulnessforstudents.co.uk/wp-content/uploads/2012/10/mindpuppy-300x244.jpg">
            <a:hlinkClick r:id="rId3"/>
          </p:cNvPr>
          <p:cNvPicPr>
            <a:picLocks noGrp="1"/>
          </p:cNvPicPr>
          <p:nvPr>
            <p:ph idx="4294967295"/>
          </p:nvPr>
        </p:nvPicPr>
        <p:blipFill>
          <a:blip r:embed="rId4">
            <a:extLst>
              <a:ext uri="{28A0092B-C50C-407E-A947-70E740481C1C}">
                <a14:useLocalDpi xmlns:a14="http://schemas.microsoft.com/office/drawing/2010/main" val="0"/>
              </a:ext>
            </a:extLst>
          </a:blip>
          <a:srcRect/>
          <a:stretch>
            <a:fillRect/>
          </a:stretch>
        </p:blipFill>
        <p:spPr bwMode="auto">
          <a:xfrm>
            <a:off x="7012741" y="3284984"/>
            <a:ext cx="1800200" cy="1871489"/>
          </a:xfrm>
          <a:prstGeom prst="rect">
            <a:avLst/>
          </a:prstGeom>
          <a:noFill/>
          <a:ln>
            <a:noFill/>
          </a:ln>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b="18951"/>
          <a:stretch/>
        </p:blipFill>
        <p:spPr>
          <a:xfrm>
            <a:off x="2362200" y="1904269"/>
            <a:ext cx="3598766" cy="2916777"/>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6998" y="476672"/>
            <a:ext cx="2733675" cy="1676400"/>
          </a:xfrm>
          <a:prstGeom prst="rect">
            <a:avLst/>
          </a:prstGeom>
        </p:spPr>
      </p:pic>
      <p:pic>
        <p:nvPicPr>
          <p:cNvPr id="9" name="Picture 8"/>
          <p:cNvPicPr>
            <a:picLocks noChangeAspect="1"/>
          </p:cNvPicPr>
          <p:nvPr/>
        </p:nvPicPr>
        <p:blipFill rotWithShape="1">
          <a:blip r:embed="rId7">
            <a:extLst>
              <a:ext uri="{28A0092B-C50C-407E-A947-70E740481C1C}">
                <a14:useLocalDpi xmlns:a14="http://schemas.microsoft.com/office/drawing/2010/main" val="0"/>
              </a:ext>
            </a:extLst>
          </a:blip>
          <a:srcRect b="12759"/>
          <a:stretch/>
        </p:blipFill>
        <p:spPr>
          <a:xfrm>
            <a:off x="0" y="3758357"/>
            <a:ext cx="2362200" cy="1686868"/>
          </a:xfrm>
          <a:prstGeom prst="rect">
            <a:avLst/>
          </a:prstGeom>
        </p:spPr>
      </p:pic>
      <p:pic>
        <p:nvPicPr>
          <p:cNvPr id="10" name="Picture 9"/>
          <p:cNvPicPr>
            <a:picLocks noChangeAspect="1"/>
          </p:cNvPicPr>
          <p:nvPr/>
        </p:nvPicPr>
        <p:blipFill rotWithShape="1">
          <a:blip r:embed="rId8">
            <a:extLst>
              <a:ext uri="{28A0092B-C50C-407E-A947-70E740481C1C}">
                <a14:useLocalDpi xmlns:a14="http://schemas.microsoft.com/office/drawing/2010/main" val="0"/>
              </a:ext>
            </a:extLst>
          </a:blip>
          <a:srcRect l="27291" r="12028"/>
          <a:stretch/>
        </p:blipFill>
        <p:spPr>
          <a:xfrm>
            <a:off x="3708811" y="0"/>
            <a:ext cx="1728192" cy="1600200"/>
          </a:xfrm>
          <a:prstGeom prst="rect">
            <a:avLst/>
          </a:prstGeom>
        </p:spPr>
      </p:pic>
      <p:pic>
        <p:nvPicPr>
          <p:cNvPr id="1028" name="Picture 4" descr="Image result for brain traini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412740" y="1379578"/>
            <a:ext cx="2400201" cy="154698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rotWithShape="1">
          <a:blip r:embed="rId10">
            <a:extLst>
              <a:ext uri="{28A0092B-C50C-407E-A947-70E740481C1C}">
                <a14:useLocalDpi xmlns:a14="http://schemas.microsoft.com/office/drawing/2010/main" val="0"/>
              </a:ext>
            </a:extLst>
          </a:blip>
          <a:srcRect b="21663"/>
          <a:stretch/>
        </p:blipFill>
        <p:spPr>
          <a:xfrm>
            <a:off x="3888615" y="4963618"/>
            <a:ext cx="2843625" cy="1597162"/>
          </a:xfrm>
          <a:prstGeom prst="rect">
            <a:avLst/>
          </a:prstGeom>
        </p:spPr>
      </p:pic>
    </p:spTree>
    <p:extLst>
      <p:ext uri="{BB962C8B-B14F-4D97-AF65-F5344CB8AC3E}">
        <p14:creationId xmlns:p14="http://schemas.microsoft.com/office/powerpoint/2010/main" val="23577575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88640"/>
            <a:ext cx="8352928" cy="954107"/>
          </a:xfrm>
          <a:prstGeom prst="rect">
            <a:avLst/>
          </a:prstGeom>
          <a:noFill/>
        </p:spPr>
        <p:txBody>
          <a:bodyPr wrap="square" rtlCol="0">
            <a:spAutoFit/>
          </a:bodyPr>
          <a:lstStyle/>
          <a:p>
            <a:pPr algn="ctr"/>
            <a:r>
              <a:rPr lang="en-GB" sz="2800" b="1" u="sng" dirty="0"/>
              <a:t>Year 11 </a:t>
            </a:r>
            <a:r>
              <a:rPr lang="en-GB" sz="2800" b="1" u="sng" dirty="0" smtClean="0"/>
              <a:t>Success Ladder:</a:t>
            </a:r>
            <a:endParaRPr lang="en-GB" sz="2800" b="1" u="sng" dirty="0"/>
          </a:p>
          <a:p>
            <a:pPr algn="ctr"/>
            <a:endParaRPr lang="en-GB" sz="2800" dirty="0"/>
          </a:p>
        </p:txBody>
      </p:sp>
      <p:pic>
        <p:nvPicPr>
          <p:cNvPr id="4" name="success-1.jpg" descr="success-1.jpg"/>
          <p:cNvPicPr>
            <a:picLocks noChangeAspect="1"/>
          </p:cNvPicPr>
          <p:nvPr/>
        </p:nvPicPr>
        <p:blipFill>
          <a:blip r:embed="rId3">
            <a:extLst/>
          </a:blip>
          <a:stretch>
            <a:fillRect/>
          </a:stretch>
        </p:blipFill>
        <p:spPr>
          <a:xfrm>
            <a:off x="107504" y="1173017"/>
            <a:ext cx="2560098" cy="1437389"/>
          </a:xfrm>
          <a:prstGeom prst="rect">
            <a:avLst/>
          </a:prstGeom>
          <a:ln w="25400">
            <a:solidFill>
              <a:srgbClr val="000000"/>
            </a:solidFill>
            <a:miter lim="400000"/>
          </a:ln>
        </p:spPr>
      </p:pic>
      <p:sp>
        <p:nvSpPr>
          <p:cNvPr id="5" name="Line"/>
          <p:cNvSpPr/>
          <p:nvPr/>
        </p:nvSpPr>
        <p:spPr>
          <a:xfrm flipV="1">
            <a:off x="903202" y="1432050"/>
            <a:ext cx="8178875" cy="4376088"/>
          </a:xfrm>
          <a:prstGeom prst="line">
            <a:avLst/>
          </a:prstGeom>
          <a:ln w="127000">
            <a:solidFill>
              <a:srgbClr val="5B9BD5"/>
            </a:solidFill>
            <a:miter/>
            <a:tailEnd type="triangle"/>
          </a:ln>
        </p:spPr>
        <p:txBody>
          <a:bodyPr tIns="34290" bIns="34290"/>
          <a:lstStyle/>
          <a:p>
            <a:pPr>
              <a:defRPr sz="3600" b="0"/>
            </a:pPr>
            <a:endParaRPr sz="2700"/>
          </a:p>
        </p:txBody>
      </p:sp>
      <p:sp>
        <p:nvSpPr>
          <p:cNvPr id="6" name="Nov/Dec"/>
          <p:cNvSpPr txBox="1"/>
          <p:nvPr/>
        </p:nvSpPr>
        <p:spPr>
          <a:xfrm>
            <a:off x="2746838" y="4849847"/>
            <a:ext cx="1366486" cy="334707"/>
          </a:xfrm>
          <a:prstGeom prst="rect">
            <a:avLst/>
          </a:prstGeom>
          <a:ln w="12700">
            <a:miter lim="400000"/>
          </a:ln>
          <a:extLst>
            <a:ext uri="{C572A759-6A51-4108-AA02-DFA0A04FC94B}">
              <ma14:wrappingTextBoxFlag xmlns:ma14="http://schemas.microsoft.com/office/mac/drawingml/2011/main" val="1"/>
            </a:ext>
          </a:extLst>
        </p:spPr>
        <p:txBody>
          <a:bodyPr tIns="34290" bIns="34290">
            <a:spAutoFit/>
          </a:bodyPr>
          <a:lstStyle>
            <a:lvl1pPr defTabSz="1828800">
              <a:defRPr sz="4600"/>
            </a:lvl1pPr>
          </a:lstStyle>
          <a:p>
            <a:r>
              <a:rPr sz="1725" dirty="0"/>
              <a:t>Nov/Dec</a:t>
            </a:r>
          </a:p>
        </p:txBody>
      </p:sp>
      <p:sp>
        <p:nvSpPr>
          <p:cNvPr id="7" name="Dec/Jan"/>
          <p:cNvSpPr txBox="1"/>
          <p:nvPr/>
        </p:nvSpPr>
        <p:spPr>
          <a:xfrm>
            <a:off x="3955926" y="4268359"/>
            <a:ext cx="1366486" cy="334707"/>
          </a:xfrm>
          <a:prstGeom prst="rect">
            <a:avLst/>
          </a:prstGeom>
          <a:ln w="12700">
            <a:miter lim="400000"/>
          </a:ln>
          <a:extLst>
            <a:ext uri="{C572A759-6A51-4108-AA02-DFA0A04FC94B}">
              <ma14:wrappingTextBoxFlag xmlns:ma14="http://schemas.microsoft.com/office/mac/drawingml/2011/main" val="1"/>
            </a:ext>
          </a:extLst>
        </p:spPr>
        <p:txBody>
          <a:bodyPr tIns="34290" bIns="34290">
            <a:spAutoFit/>
          </a:bodyPr>
          <a:lstStyle>
            <a:lvl1pPr defTabSz="1828800">
              <a:defRPr sz="4600"/>
            </a:lvl1pPr>
          </a:lstStyle>
          <a:p>
            <a:r>
              <a:rPr sz="1725" dirty="0"/>
              <a:t>Dec/Jan</a:t>
            </a:r>
          </a:p>
        </p:txBody>
      </p:sp>
      <p:sp>
        <p:nvSpPr>
          <p:cNvPr id="9" name="Jan/Feb"/>
          <p:cNvSpPr txBox="1"/>
          <p:nvPr/>
        </p:nvSpPr>
        <p:spPr>
          <a:xfrm>
            <a:off x="4918201" y="3757800"/>
            <a:ext cx="1366486" cy="334707"/>
          </a:xfrm>
          <a:prstGeom prst="rect">
            <a:avLst/>
          </a:prstGeom>
          <a:ln w="12700">
            <a:miter lim="400000"/>
          </a:ln>
          <a:extLst>
            <a:ext uri="{C572A759-6A51-4108-AA02-DFA0A04FC94B}">
              <ma14:wrappingTextBoxFlag xmlns:ma14="http://schemas.microsoft.com/office/mac/drawingml/2011/main" val="1"/>
            </a:ext>
          </a:extLst>
        </p:spPr>
        <p:txBody>
          <a:bodyPr tIns="34290" bIns="34290">
            <a:spAutoFit/>
          </a:bodyPr>
          <a:lstStyle>
            <a:lvl1pPr defTabSz="1828800">
              <a:defRPr sz="4600"/>
            </a:lvl1pPr>
          </a:lstStyle>
          <a:p>
            <a:r>
              <a:rPr sz="1725" dirty="0"/>
              <a:t>Jan/Feb</a:t>
            </a:r>
          </a:p>
        </p:txBody>
      </p:sp>
      <p:sp>
        <p:nvSpPr>
          <p:cNvPr id="10" name="Feb/March"/>
          <p:cNvSpPr txBox="1"/>
          <p:nvPr/>
        </p:nvSpPr>
        <p:spPr>
          <a:xfrm>
            <a:off x="5719536" y="3200663"/>
            <a:ext cx="1366486" cy="334707"/>
          </a:xfrm>
          <a:prstGeom prst="rect">
            <a:avLst/>
          </a:prstGeom>
          <a:ln w="12700">
            <a:miter lim="400000"/>
          </a:ln>
          <a:extLst>
            <a:ext uri="{C572A759-6A51-4108-AA02-DFA0A04FC94B}">
              <ma14:wrappingTextBoxFlag xmlns:ma14="http://schemas.microsoft.com/office/mac/drawingml/2011/main" val="1"/>
            </a:ext>
          </a:extLst>
        </p:spPr>
        <p:txBody>
          <a:bodyPr wrap="square" tIns="34290" bIns="34290">
            <a:spAutoFit/>
          </a:bodyPr>
          <a:lstStyle>
            <a:lvl1pPr defTabSz="1828800">
              <a:defRPr sz="4600"/>
            </a:lvl1pPr>
          </a:lstStyle>
          <a:p>
            <a:r>
              <a:rPr sz="1725" dirty="0"/>
              <a:t>Feb/March</a:t>
            </a:r>
          </a:p>
        </p:txBody>
      </p:sp>
      <p:sp>
        <p:nvSpPr>
          <p:cNvPr id="11" name="April"/>
          <p:cNvSpPr txBox="1"/>
          <p:nvPr/>
        </p:nvSpPr>
        <p:spPr>
          <a:xfrm>
            <a:off x="6898291" y="2575500"/>
            <a:ext cx="1366486" cy="334707"/>
          </a:xfrm>
          <a:prstGeom prst="rect">
            <a:avLst/>
          </a:prstGeom>
          <a:ln w="12700">
            <a:miter lim="400000"/>
          </a:ln>
          <a:extLst>
            <a:ext uri="{C572A759-6A51-4108-AA02-DFA0A04FC94B}">
              <ma14:wrappingTextBoxFlag xmlns:ma14="http://schemas.microsoft.com/office/mac/drawingml/2011/main" val="1"/>
            </a:ext>
          </a:extLst>
        </p:spPr>
        <p:txBody>
          <a:bodyPr tIns="34290" bIns="34290">
            <a:spAutoFit/>
          </a:bodyPr>
          <a:lstStyle>
            <a:lvl1pPr defTabSz="1828800">
              <a:defRPr sz="4600"/>
            </a:lvl1pPr>
          </a:lstStyle>
          <a:p>
            <a:r>
              <a:rPr sz="1725" dirty="0"/>
              <a:t>April</a:t>
            </a:r>
          </a:p>
        </p:txBody>
      </p:sp>
      <p:sp>
        <p:nvSpPr>
          <p:cNvPr id="13" name="May"/>
          <p:cNvSpPr txBox="1"/>
          <p:nvPr/>
        </p:nvSpPr>
        <p:spPr>
          <a:xfrm>
            <a:off x="8135139" y="1889925"/>
            <a:ext cx="1366486" cy="334707"/>
          </a:xfrm>
          <a:prstGeom prst="rect">
            <a:avLst/>
          </a:prstGeom>
          <a:ln w="12700">
            <a:miter lim="400000"/>
          </a:ln>
          <a:extLst>
            <a:ext uri="{C572A759-6A51-4108-AA02-DFA0A04FC94B}">
              <ma14:wrappingTextBoxFlag xmlns:ma14="http://schemas.microsoft.com/office/mac/drawingml/2011/main" val="1"/>
            </a:ext>
          </a:extLst>
        </p:spPr>
        <p:txBody>
          <a:bodyPr tIns="34290" bIns="34290">
            <a:spAutoFit/>
          </a:bodyPr>
          <a:lstStyle>
            <a:lvl1pPr defTabSz="1828800">
              <a:defRPr sz="4600"/>
            </a:lvl1pPr>
          </a:lstStyle>
          <a:p>
            <a:r>
              <a:rPr sz="1725" dirty="0"/>
              <a:t>May</a:t>
            </a:r>
          </a:p>
        </p:txBody>
      </p:sp>
      <p:sp>
        <p:nvSpPr>
          <p:cNvPr id="14" name="October"/>
          <p:cNvSpPr txBox="1"/>
          <p:nvPr/>
        </p:nvSpPr>
        <p:spPr>
          <a:xfrm>
            <a:off x="1480594" y="5431335"/>
            <a:ext cx="1366486" cy="334707"/>
          </a:xfrm>
          <a:prstGeom prst="rect">
            <a:avLst/>
          </a:prstGeom>
          <a:ln w="12700">
            <a:miter lim="400000"/>
          </a:ln>
          <a:extLst>
            <a:ext uri="{C572A759-6A51-4108-AA02-DFA0A04FC94B}">
              <ma14:wrappingTextBoxFlag xmlns:ma14="http://schemas.microsoft.com/office/mac/drawingml/2011/main" val="1"/>
            </a:ext>
          </a:extLst>
        </p:spPr>
        <p:txBody>
          <a:bodyPr tIns="34290" bIns="34290">
            <a:spAutoFit/>
          </a:bodyPr>
          <a:lstStyle>
            <a:lvl1pPr defTabSz="1828800">
              <a:defRPr sz="4600"/>
            </a:lvl1pPr>
          </a:lstStyle>
          <a:p>
            <a:r>
              <a:rPr sz="1725"/>
              <a:t>October</a:t>
            </a:r>
          </a:p>
        </p:txBody>
      </p:sp>
      <p:sp>
        <p:nvSpPr>
          <p:cNvPr id="15" name="Set and share the WIG"/>
          <p:cNvSpPr txBox="1"/>
          <p:nvPr/>
        </p:nvSpPr>
        <p:spPr>
          <a:xfrm>
            <a:off x="-69280" y="4952059"/>
            <a:ext cx="1944965" cy="600164"/>
          </a:xfrm>
          <a:prstGeom prst="rect">
            <a:avLst/>
          </a:prstGeom>
          <a:ln w="12700">
            <a:miter lim="400000"/>
          </a:ln>
          <a:extLst>
            <a:ext uri="{C572A759-6A51-4108-AA02-DFA0A04FC94B}">
              <ma14:wrappingTextBoxFlag xmlns:ma14="http://schemas.microsoft.com/office/mac/drawingml/2011/main" val="1"/>
            </a:ext>
          </a:extLst>
        </p:spPr>
        <p:txBody>
          <a:bodyPr wrap="square" tIns="34290" bIns="34290">
            <a:spAutoFit/>
          </a:bodyPr>
          <a:lstStyle>
            <a:lvl1pPr defTabSz="1828800">
              <a:defRPr sz="4600"/>
            </a:lvl1pPr>
          </a:lstStyle>
          <a:p>
            <a:r>
              <a:rPr lang="en-GB" sz="1725" dirty="0" smtClean="0"/>
              <a:t>Goals &amp; period 6 intervention</a:t>
            </a:r>
            <a:endParaRPr sz="1725" dirty="0"/>
          </a:p>
        </p:txBody>
      </p:sp>
      <p:sp>
        <p:nvSpPr>
          <p:cNvPr id="16" name="Refine boundary leapers"/>
          <p:cNvSpPr txBox="1"/>
          <p:nvPr/>
        </p:nvSpPr>
        <p:spPr>
          <a:xfrm>
            <a:off x="1830577" y="4307595"/>
            <a:ext cx="2569624" cy="334707"/>
          </a:xfrm>
          <a:prstGeom prst="rect">
            <a:avLst/>
          </a:prstGeom>
          <a:ln w="12700">
            <a:miter lim="400000"/>
          </a:ln>
          <a:extLst>
            <a:ext uri="{C572A759-6A51-4108-AA02-DFA0A04FC94B}">
              <ma14:wrappingTextBoxFlag xmlns:ma14="http://schemas.microsoft.com/office/mac/drawingml/2011/main" val="1"/>
            </a:ext>
          </a:extLst>
        </p:spPr>
        <p:txBody>
          <a:bodyPr tIns="34290" bIns="34290">
            <a:spAutoFit/>
          </a:bodyPr>
          <a:lstStyle>
            <a:lvl1pPr defTabSz="1828800">
              <a:defRPr sz="4600"/>
            </a:lvl1pPr>
          </a:lstStyle>
          <a:p>
            <a:r>
              <a:rPr lang="en-GB" sz="1725" dirty="0" smtClean="0"/>
              <a:t>Autumn PPE-</a:t>
            </a:r>
            <a:endParaRPr sz="1725" dirty="0"/>
          </a:p>
        </p:txBody>
      </p:sp>
      <p:sp>
        <p:nvSpPr>
          <p:cNvPr id="17" name="Refine boundary leapers"/>
          <p:cNvSpPr txBox="1"/>
          <p:nvPr/>
        </p:nvSpPr>
        <p:spPr>
          <a:xfrm>
            <a:off x="1339787" y="4622525"/>
            <a:ext cx="2569624" cy="334707"/>
          </a:xfrm>
          <a:prstGeom prst="rect">
            <a:avLst/>
          </a:prstGeom>
          <a:ln w="12700">
            <a:miter lim="400000"/>
          </a:ln>
          <a:extLst>
            <a:ext uri="{C572A759-6A51-4108-AA02-DFA0A04FC94B}">
              <ma14:wrappingTextBoxFlag xmlns:ma14="http://schemas.microsoft.com/office/mac/drawingml/2011/main" val="1"/>
            </a:ext>
          </a:extLst>
        </p:spPr>
        <p:txBody>
          <a:bodyPr tIns="34290" bIns="34290">
            <a:spAutoFit/>
          </a:bodyPr>
          <a:lstStyle>
            <a:lvl1pPr defTabSz="1828800">
              <a:defRPr sz="4600"/>
            </a:lvl1pPr>
          </a:lstStyle>
          <a:p>
            <a:r>
              <a:rPr lang="en-GB" sz="1725" dirty="0" smtClean="0"/>
              <a:t>Parents</a:t>
            </a:r>
            <a:endParaRPr sz="1725" dirty="0"/>
          </a:p>
        </p:txBody>
      </p:sp>
      <p:sp>
        <p:nvSpPr>
          <p:cNvPr id="18" name="Refine boundary leapers"/>
          <p:cNvSpPr txBox="1"/>
          <p:nvPr/>
        </p:nvSpPr>
        <p:spPr>
          <a:xfrm>
            <a:off x="3149912" y="3863500"/>
            <a:ext cx="2569624" cy="334707"/>
          </a:xfrm>
          <a:prstGeom prst="rect">
            <a:avLst/>
          </a:prstGeom>
          <a:ln w="12700">
            <a:miter lim="400000"/>
          </a:ln>
          <a:extLst>
            <a:ext uri="{C572A759-6A51-4108-AA02-DFA0A04FC94B}">
              <ma14:wrappingTextBoxFlag xmlns:ma14="http://schemas.microsoft.com/office/mac/drawingml/2011/main" val="1"/>
            </a:ext>
          </a:extLst>
        </p:spPr>
        <p:txBody>
          <a:bodyPr tIns="34290" bIns="34290">
            <a:spAutoFit/>
          </a:bodyPr>
          <a:lstStyle>
            <a:lvl1pPr defTabSz="1828800">
              <a:defRPr sz="4600"/>
            </a:lvl1pPr>
          </a:lstStyle>
          <a:p>
            <a:r>
              <a:rPr lang="en-GB" sz="1725" dirty="0" smtClean="0"/>
              <a:t>DTT</a:t>
            </a:r>
            <a:endParaRPr sz="1725" dirty="0"/>
          </a:p>
        </p:txBody>
      </p:sp>
      <p:sp>
        <p:nvSpPr>
          <p:cNvPr id="19" name="Set and share the WIG"/>
          <p:cNvSpPr txBox="1"/>
          <p:nvPr/>
        </p:nvSpPr>
        <p:spPr>
          <a:xfrm>
            <a:off x="3159282" y="3059303"/>
            <a:ext cx="2422861" cy="865622"/>
          </a:xfrm>
          <a:prstGeom prst="rect">
            <a:avLst/>
          </a:prstGeom>
          <a:ln w="12700">
            <a:miter lim="400000"/>
          </a:ln>
          <a:extLst>
            <a:ext uri="{C572A759-6A51-4108-AA02-DFA0A04FC94B}">
              <ma14:wrappingTextBoxFlag xmlns:ma14="http://schemas.microsoft.com/office/mac/drawingml/2011/main" val="1"/>
            </a:ext>
          </a:extLst>
        </p:spPr>
        <p:txBody>
          <a:bodyPr wrap="square" tIns="34290" bIns="34290">
            <a:spAutoFit/>
          </a:bodyPr>
          <a:lstStyle>
            <a:lvl1pPr defTabSz="1828800">
              <a:defRPr sz="4600"/>
            </a:lvl1pPr>
          </a:lstStyle>
          <a:p>
            <a:r>
              <a:rPr lang="en-GB" sz="1725" dirty="0" smtClean="0"/>
              <a:t>Review goals &amp; period 6 intervention</a:t>
            </a:r>
            <a:endParaRPr sz="1725" dirty="0"/>
          </a:p>
        </p:txBody>
      </p:sp>
      <p:sp>
        <p:nvSpPr>
          <p:cNvPr id="20" name="Refine boundary leapers"/>
          <p:cNvSpPr txBox="1"/>
          <p:nvPr/>
        </p:nvSpPr>
        <p:spPr>
          <a:xfrm>
            <a:off x="4711600" y="2685344"/>
            <a:ext cx="2569624" cy="334707"/>
          </a:xfrm>
          <a:prstGeom prst="rect">
            <a:avLst/>
          </a:prstGeom>
          <a:ln w="12700">
            <a:miter lim="400000"/>
          </a:ln>
          <a:extLst>
            <a:ext uri="{C572A759-6A51-4108-AA02-DFA0A04FC94B}">
              <ma14:wrappingTextBoxFlag xmlns:ma14="http://schemas.microsoft.com/office/mac/drawingml/2011/main" val="1"/>
            </a:ext>
          </a:extLst>
        </p:spPr>
        <p:txBody>
          <a:bodyPr tIns="34290" bIns="34290">
            <a:spAutoFit/>
          </a:bodyPr>
          <a:lstStyle>
            <a:lvl1pPr defTabSz="1828800">
              <a:defRPr sz="4600"/>
            </a:lvl1pPr>
          </a:lstStyle>
          <a:p>
            <a:r>
              <a:rPr lang="en-GB" sz="1725" dirty="0" smtClean="0"/>
              <a:t>Spring PPE-</a:t>
            </a:r>
            <a:endParaRPr sz="1725" dirty="0"/>
          </a:p>
        </p:txBody>
      </p:sp>
      <p:sp>
        <p:nvSpPr>
          <p:cNvPr id="21" name="Refine boundary leapers"/>
          <p:cNvSpPr txBox="1"/>
          <p:nvPr/>
        </p:nvSpPr>
        <p:spPr>
          <a:xfrm>
            <a:off x="5706487" y="2398370"/>
            <a:ext cx="2569624" cy="334707"/>
          </a:xfrm>
          <a:prstGeom prst="rect">
            <a:avLst/>
          </a:prstGeom>
          <a:ln w="12700">
            <a:miter lim="400000"/>
          </a:ln>
          <a:extLst>
            <a:ext uri="{C572A759-6A51-4108-AA02-DFA0A04FC94B}">
              <ma14:wrappingTextBoxFlag xmlns:ma14="http://schemas.microsoft.com/office/mac/drawingml/2011/main" val="1"/>
            </a:ext>
          </a:extLst>
        </p:spPr>
        <p:txBody>
          <a:bodyPr tIns="34290" bIns="34290">
            <a:spAutoFit/>
          </a:bodyPr>
          <a:lstStyle>
            <a:lvl1pPr defTabSz="1828800">
              <a:defRPr sz="4600"/>
            </a:lvl1pPr>
          </a:lstStyle>
          <a:p>
            <a:r>
              <a:rPr lang="en-GB" sz="1725" dirty="0" smtClean="0"/>
              <a:t>DTT</a:t>
            </a:r>
            <a:endParaRPr sz="1725" dirty="0"/>
          </a:p>
        </p:txBody>
      </p:sp>
      <p:sp>
        <p:nvSpPr>
          <p:cNvPr id="22" name="Walking Talking…"/>
          <p:cNvSpPr txBox="1"/>
          <p:nvPr/>
        </p:nvSpPr>
        <p:spPr>
          <a:xfrm>
            <a:off x="6284687" y="1829426"/>
            <a:ext cx="2254862" cy="600164"/>
          </a:xfrm>
          <a:prstGeom prst="rect">
            <a:avLst/>
          </a:prstGeom>
          <a:ln w="12700">
            <a:miter lim="400000"/>
          </a:ln>
          <a:extLst>
            <a:ext uri="{C572A759-6A51-4108-AA02-DFA0A04FC94B}">
              <ma14:wrappingTextBoxFlag xmlns:ma14="http://schemas.microsoft.com/office/mac/drawingml/2011/main" val="1"/>
            </a:ext>
          </a:extLst>
        </p:spPr>
        <p:txBody>
          <a:bodyPr tIns="34290" bIns="34290">
            <a:spAutoFit/>
          </a:bodyPr>
          <a:lstStyle/>
          <a:p>
            <a:pPr>
              <a:defRPr sz="4600"/>
            </a:pPr>
            <a:r>
              <a:rPr sz="1725" dirty="0"/>
              <a:t>Walking Talking</a:t>
            </a:r>
          </a:p>
          <a:p>
            <a:pPr>
              <a:defRPr sz="4600"/>
            </a:pPr>
            <a:r>
              <a:rPr sz="1725" dirty="0"/>
              <a:t>Mocks</a:t>
            </a:r>
          </a:p>
        </p:txBody>
      </p:sp>
      <p:sp>
        <p:nvSpPr>
          <p:cNvPr id="23" name="Walking Talking…"/>
          <p:cNvSpPr txBox="1"/>
          <p:nvPr/>
        </p:nvSpPr>
        <p:spPr>
          <a:xfrm>
            <a:off x="4113324" y="2151589"/>
            <a:ext cx="2254862" cy="334707"/>
          </a:xfrm>
          <a:prstGeom prst="rect">
            <a:avLst/>
          </a:prstGeom>
          <a:ln w="12700">
            <a:miter lim="400000"/>
          </a:ln>
          <a:extLst>
            <a:ext uri="{C572A759-6A51-4108-AA02-DFA0A04FC94B}">
              <ma14:wrappingTextBoxFlag xmlns:ma14="http://schemas.microsoft.com/office/mac/drawingml/2011/main" val="1"/>
            </a:ext>
          </a:extLst>
        </p:spPr>
        <p:txBody>
          <a:bodyPr tIns="34290" bIns="34290">
            <a:spAutoFit/>
          </a:bodyPr>
          <a:lstStyle/>
          <a:p>
            <a:pPr>
              <a:defRPr sz="4600"/>
            </a:pPr>
            <a:r>
              <a:rPr lang="en-GB" sz="1725" dirty="0" smtClean="0"/>
              <a:t>Easter revision</a:t>
            </a:r>
            <a:endParaRPr sz="1725" dirty="0"/>
          </a:p>
        </p:txBody>
      </p:sp>
      <p:sp>
        <p:nvSpPr>
          <p:cNvPr id="24" name="Walking Talking…"/>
          <p:cNvSpPr txBox="1"/>
          <p:nvPr/>
        </p:nvSpPr>
        <p:spPr>
          <a:xfrm>
            <a:off x="2456738" y="2762433"/>
            <a:ext cx="2254862" cy="334707"/>
          </a:xfrm>
          <a:prstGeom prst="rect">
            <a:avLst/>
          </a:prstGeom>
          <a:ln w="12700">
            <a:miter lim="400000"/>
          </a:ln>
          <a:extLst>
            <a:ext uri="{C572A759-6A51-4108-AA02-DFA0A04FC94B}">
              <ma14:wrappingTextBoxFlag xmlns:ma14="http://schemas.microsoft.com/office/mac/drawingml/2011/main" val="1"/>
            </a:ext>
          </a:extLst>
        </p:spPr>
        <p:txBody>
          <a:bodyPr tIns="34290" bIns="34290">
            <a:spAutoFit/>
          </a:bodyPr>
          <a:lstStyle/>
          <a:p>
            <a:pPr>
              <a:defRPr sz="4600"/>
            </a:pPr>
            <a:r>
              <a:rPr lang="en-GB" sz="1725" dirty="0" smtClean="0"/>
              <a:t>February revision</a:t>
            </a:r>
            <a:endParaRPr sz="1725" dirty="0"/>
          </a:p>
        </p:txBody>
      </p:sp>
      <p:sp>
        <p:nvSpPr>
          <p:cNvPr id="25" name="Walking Talking…"/>
          <p:cNvSpPr txBox="1"/>
          <p:nvPr/>
        </p:nvSpPr>
        <p:spPr>
          <a:xfrm>
            <a:off x="7954646" y="1184504"/>
            <a:ext cx="2254862" cy="334707"/>
          </a:xfrm>
          <a:prstGeom prst="rect">
            <a:avLst/>
          </a:prstGeom>
          <a:ln w="12700">
            <a:miter lim="400000"/>
          </a:ln>
          <a:extLst>
            <a:ext uri="{C572A759-6A51-4108-AA02-DFA0A04FC94B}">
              <ma14:wrappingTextBoxFlag xmlns:ma14="http://schemas.microsoft.com/office/mac/drawingml/2011/main" val="1"/>
            </a:ext>
          </a:extLst>
        </p:spPr>
        <p:txBody>
          <a:bodyPr tIns="34290" bIns="34290">
            <a:spAutoFit/>
          </a:bodyPr>
          <a:lstStyle/>
          <a:p>
            <a:pPr>
              <a:defRPr sz="4600"/>
            </a:pPr>
            <a:r>
              <a:rPr lang="en-GB" sz="1725" dirty="0" smtClean="0"/>
              <a:t>Exams</a:t>
            </a:r>
            <a:endParaRPr sz="1725" dirty="0"/>
          </a:p>
        </p:txBody>
      </p:sp>
    </p:spTree>
    <p:extLst>
      <p:ext uri="{BB962C8B-B14F-4D97-AF65-F5344CB8AC3E}">
        <p14:creationId xmlns:p14="http://schemas.microsoft.com/office/powerpoint/2010/main" val="17340350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3" name="Content Placeholder 5" descr="Content Placeholder 5"/>
          <p:cNvPicPr>
            <a:picLocks noChangeAspect="1"/>
          </p:cNvPicPr>
          <p:nvPr/>
        </p:nvPicPr>
        <p:blipFill>
          <a:blip r:embed="rId3">
            <a:extLst/>
          </a:blip>
          <a:stretch>
            <a:fillRect/>
          </a:stretch>
        </p:blipFill>
        <p:spPr>
          <a:xfrm>
            <a:off x="1303561" y="4104267"/>
            <a:ext cx="2674936" cy="1497964"/>
          </a:xfrm>
          <a:prstGeom prst="rect">
            <a:avLst/>
          </a:prstGeom>
          <a:ln w="12700">
            <a:miter lim="400000"/>
          </a:ln>
        </p:spPr>
      </p:pic>
      <p:sp>
        <p:nvSpPr>
          <p:cNvPr id="1314" name="Content Placeholder 4"/>
          <p:cNvSpPr txBox="1">
            <a:spLocks noGrp="1"/>
          </p:cNvSpPr>
          <p:nvPr>
            <p:ph type="body" sz="half" idx="1"/>
          </p:nvPr>
        </p:nvSpPr>
        <p:spPr>
          <a:xfrm>
            <a:off x="0" y="1123183"/>
            <a:ext cx="3888432" cy="3902771"/>
          </a:xfrm>
          <a:prstGeom prst="rect">
            <a:avLst/>
          </a:prstGeom>
        </p:spPr>
        <p:txBody>
          <a:bodyPr>
            <a:normAutofit fontScale="32500" lnSpcReduction="20000"/>
          </a:bodyPr>
          <a:lstStyle/>
          <a:p>
            <a:pPr>
              <a:defRPr sz="8500" b="1"/>
            </a:pPr>
            <a:r>
              <a:rPr dirty="0"/>
              <a:t>Qualities as a person</a:t>
            </a:r>
          </a:p>
          <a:p>
            <a:pPr>
              <a:defRPr sz="8500" b="1"/>
            </a:pPr>
            <a:r>
              <a:rPr dirty="0"/>
              <a:t>Clear view of process</a:t>
            </a:r>
          </a:p>
          <a:p>
            <a:pPr>
              <a:defRPr sz="8500" b="1"/>
            </a:pPr>
            <a:r>
              <a:rPr dirty="0"/>
              <a:t>Improvement at own margin</a:t>
            </a:r>
          </a:p>
          <a:p>
            <a:pPr>
              <a:defRPr sz="8500" b="1"/>
            </a:pPr>
            <a:r>
              <a:rPr dirty="0"/>
              <a:t>Process     Platform to perform</a:t>
            </a:r>
          </a:p>
        </p:txBody>
      </p:sp>
      <p:pic>
        <p:nvPicPr>
          <p:cNvPr id="1315" name="Picture 2" descr="Picture 2"/>
          <p:cNvPicPr>
            <a:picLocks noChangeAspect="1"/>
          </p:cNvPicPr>
          <p:nvPr/>
        </p:nvPicPr>
        <p:blipFill>
          <a:blip r:embed="rId4">
            <a:extLst/>
          </a:blip>
          <a:stretch>
            <a:fillRect/>
          </a:stretch>
        </p:blipFill>
        <p:spPr>
          <a:xfrm>
            <a:off x="4750247" y="895763"/>
            <a:ext cx="3839869" cy="4260277"/>
          </a:xfrm>
          <a:prstGeom prst="rect">
            <a:avLst/>
          </a:prstGeom>
          <a:ln w="12700">
            <a:miter lim="400000"/>
          </a:ln>
        </p:spPr>
      </p:pic>
      <p:sp>
        <p:nvSpPr>
          <p:cNvPr id="1316" name="TextBox 6"/>
          <p:cNvSpPr txBox="1"/>
          <p:nvPr/>
        </p:nvSpPr>
        <p:spPr>
          <a:xfrm>
            <a:off x="1547664" y="5812276"/>
            <a:ext cx="5472608" cy="500137"/>
          </a:xfrm>
          <a:prstGeom prst="rect">
            <a:avLst/>
          </a:prstGeom>
          <a:ln w="12700">
            <a:miter lim="400000"/>
          </a:ln>
          <a:extLst>
            <a:ext uri="{C572A759-6A51-4108-AA02-DFA0A04FC94B}">
              <ma14:wrappingTextBoxFlag xmlns:ma14="http://schemas.microsoft.com/office/mac/drawingml/2011/main" val="1"/>
            </a:ext>
          </a:extLst>
        </p:spPr>
        <p:txBody>
          <a:bodyPr wrap="square" tIns="34290" bIns="34290">
            <a:spAutoFit/>
          </a:bodyPr>
          <a:lstStyle>
            <a:lvl1pPr defTabSz="1828800">
              <a:defRPr sz="4800" i="1">
                <a:solidFill>
                  <a:srgbClr val="558ED5"/>
                </a:solidFill>
              </a:defRPr>
            </a:lvl1pPr>
          </a:lstStyle>
          <a:p>
            <a:r>
              <a:rPr sz="2800" dirty="0">
                <a:solidFill>
                  <a:schemeClr val="accent5">
                    <a:lumMod val="75000"/>
                  </a:schemeClr>
                </a:solidFill>
              </a:rPr>
              <a:t>“Better than before…”</a:t>
            </a:r>
          </a:p>
        </p:txBody>
      </p:sp>
      <p:sp>
        <p:nvSpPr>
          <p:cNvPr id="1317" name="Title 1"/>
          <p:cNvSpPr txBox="1"/>
          <p:nvPr/>
        </p:nvSpPr>
        <p:spPr>
          <a:xfrm>
            <a:off x="-234529" y="38513"/>
            <a:ext cx="6172200" cy="857250"/>
          </a:xfrm>
          <a:prstGeom prst="rect">
            <a:avLst/>
          </a:prstGeom>
          <a:ln w="12700">
            <a:miter lim="400000"/>
          </a:ln>
          <a:extLst>
            <a:ext uri="{C572A759-6A51-4108-AA02-DFA0A04FC94B}">
              <ma14:wrappingTextBoxFlag xmlns:ma14="http://schemas.microsoft.com/office/mac/drawingml/2011/main" val="1"/>
            </a:ext>
          </a:extLst>
        </p:spPr>
        <p:txBody>
          <a:bodyPr tIns="34290" bIns="34290" anchor="ctr">
            <a:normAutofit fontScale="92500" lnSpcReduction="10000"/>
          </a:bodyPr>
          <a:lstStyle>
            <a:lvl1pPr defTabSz="1499616">
              <a:defRPr sz="16400"/>
            </a:lvl1pPr>
          </a:lstStyle>
          <a:p>
            <a:r>
              <a:rPr sz="6150" dirty="0"/>
              <a:t>“Affirmations”</a:t>
            </a:r>
          </a:p>
        </p:txBody>
      </p:sp>
      <p:sp>
        <p:nvSpPr>
          <p:cNvPr id="1318" name="Line"/>
          <p:cNvSpPr/>
          <p:nvPr/>
        </p:nvSpPr>
        <p:spPr>
          <a:xfrm>
            <a:off x="1820062" y="3573016"/>
            <a:ext cx="296318" cy="0"/>
          </a:xfrm>
          <a:prstGeom prst="line">
            <a:avLst/>
          </a:prstGeom>
          <a:ln w="88900">
            <a:solidFill>
              <a:srgbClr val="000000"/>
            </a:solidFill>
            <a:miter lim="400000"/>
            <a:tailEnd type="triangle"/>
          </a:ln>
        </p:spPr>
        <p:txBody>
          <a:bodyPr lIns="0" tIns="0" rIns="0" bIns="0" anchor="ctr"/>
          <a:lstStyle/>
          <a:p>
            <a:pPr>
              <a:defRPr sz="3200">
                <a:solidFill>
                  <a:srgbClr val="FFFFFF"/>
                </a:solidFill>
              </a:defRPr>
            </a:pPr>
            <a:endParaRPr sz="1200"/>
          </a:p>
        </p:txBody>
      </p:sp>
      <p:sp>
        <p:nvSpPr>
          <p:cNvPr id="2" name="TextBox 1"/>
          <p:cNvSpPr txBox="1"/>
          <p:nvPr/>
        </p:nvSpPr>
        <p:spPr>
          <a:xfrm>
            <a:off x="5796136" y="5413125"/>
            <a:ext cx="3206329" cy="1200329"/>
          </a:xfrm>
          <a:prstGeom prst="rect">
            <a:avLst/>
          </a:prstGeom>
          <a:noFill/>
        </p:spPr>
        <p:txBody>
          <a:bodyPr wrap="square" rtlCol="0">
            <a:spAutoFit/>
          </a:bodyPr>
          <a:lstStyle/>
          <a:p>
            <a:r>
              <a:rPr lang="en-GB" sz="3600" dirty="0" smtClean="0">
                <a:solidFill>
                  <a:schemeClr val="accent5">
                    <a:lumMod val="75000"/>
                  </a:schemeClr>
                </a:solidFill>
              </a:rPr>
              <a:t>You can’t do it yet</a:t>
            </a:r>
            <a:endParaRPr lang="en-GB" sz="3600" dirty="0">
              <a:solidFill>
                <a:schemeClr val="accent5">
                  <a:lumMod val="75000"/>
                </a:schemeClr>
              </a:solidFill>
            </a:endParaRPr>
          </a:p>
        </p:txBody>
      </p:sp>
    </p:spTree>
    <p:extLst>
      <p:ext uri="{BB962C8B-B14F-4D97-AF65-F5344CB8AC3E}">
        <p14:creationId xmlns:p14="http://schemas.microsoft.com/office/powerpoint/2010/main" val="2925966123"/>
      </p:ext>
    </p:ext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p:tmAbs val="0"/>
                                  </p:iterate>
                                  <p:childTnLst>
                                    <p:set>
                                      <p:cBhvr>
                                        <p:cTn id="6" fill="hold"/>
                                        <p:tgtEl>
                                          <p:spTgt spid="1314"/>
                                        </p:tgtEl>
                                        <p:attrNameLst>
                                          <p:attrName>style.visibility</p:attrName>
                                        </p:attrNameLst>
                                      </p:cBhvr>
                                      <p:to>
                                        <p:strVal val="visible"/>
                                      </p:to>
                                    </p:set>
                                  </p:childTnLst>
                                </p:cTn>
                              </p:par>
                            </p:childTnLst>
                          </p:cTn>
                        </p:par>
                        <p:par>
                          <p:cTn id="7" fill="hold">
                            <p:stCondLst>
                              <p:cond delay="0"/>
                            </p:stCondLst>
                            <p:childTnLst>
                              <p:par>
                                <p:cTn id="8" presetID="2" presetClass="entr" presetSubtype="4" fill="hold" grpId="0" nodeType="afterEffect">
                                  <p:stCondLst>
                                    <p:cond delay="0"/>
                                  </p:stCondLst>
                                  <p:iterate>
                                    <p:tmAbs val="0"/>
                                  </p:iterate>
                                  <p:childTnLst>
                                    <p:set>
                                      <p:cBhvr>
                                        <p:cTn id="9" fill="hold"/>
                                        <p:tgtEl>
                                          <p:spTgt spid="1316"/>
                                        </p:tgtEl>
                                        <p:attrNameLst>
                                          <p:attrName>style.visibility</p:attrName>
                                        </p:attrNameLst>
                                      </p:cBhvr>
                                      <p:to>
                                        <p:strVal val="visible"/>
                                      </p:to>
                                    </p:set>
                                    <p:anim calcmode="lin" valueType="num">
                                      <p:cBhvr>
                                        <p:cTn id="10" dur="1000" fill="hold"/>
                                        <p:tgtEl>
                                          <p:spTgt spid="1316"/>
                                        </p:tgtEl>
                                        <p:attrNameLst>
                                          <p:attrName>ppt_x</p:attrName>
                                        </p:attrNameLst>
                                      </p:cBhvr>
                                      <p:tavLst>
                                        <p:tav tm="0">
                                          <p:val>
                                            <p:strVal val="#ppt_x"/>
                                          </p:val>
                                        </p:tav>
                                        <p:tav tm="100000">
                                          <p:val>
                                            <p:strVal val="#ppt_x"/>
                                          </p:val>
                                        </p:tav>
                                      </p:tavLst>
                                    </p:anim>
                                    <p:anim calcmode="lin" valueType="num">
                                      <p:cBhvr>
                                        <p:cTn id="11" dur="1000" fill="hold"/>
                                        <p:tgtEl>
                                          <p:spTgt spid="1316"/>
                                        </p:tgtEl>
                                        <p:attrNameLst>
                                          <p:attrName>ppt_y</p:attrName>
                                        </p:attrNameLst>
                                      </p:cBhvr>
                                      <p:tavLst>
                                        <p:tav tm="0">
                                          <p:val>
                                            <p:strVal val="1+#ppt_h/2"/>
                                          </p:val>
                                        </p:tav>
                                        <p:tav tm="100000">
                                          <p:val>
                                            <p:strVal val="#ppt_y"/>
                                          </p:val>
                                        </p:tav>
                                      </p:tavLst>
                                    </p:anim>
                                  </p:childTnLst>
                                </p:cTn>
                              </p:par>
                            </p:childTnLst>
                          </p:cTn>
                        </p:par>
                        <p:par>
                          <p:cTn id="12" fill="hold">
                            <p:stCondLst>
                              <p:cond delay="1000"/>
                            </p:stCondLst>
                            <p:childTnLst>
                              <p:par>
                                <p:cTn id="13" presetID="1" presetClass="entr" presetSubtype="0" fill="hold" grpId="0" nodeType="afterEffect">
                                  <p:stCondLst>
                                    <p:cond delay="0"/>
                                  </p:stCondLst>
                                  <p:iterate>
                                    <p:tmAbs val="0"/>
                                  </p:iterate>
                                  <p:childTnLst>
                                    <p:set>
                                      <p:cBhvr>
                                        <p:cTn id="14" fill="hold"/>
                                        <p:tgtEl>
                                          <p:spTgt spid="13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4" grpId="0" animBg="1" advAuto="0"/>
      <p:bldP spid="1316" grpId="0" animBg="1" advAuto="0"/>
      <p:bldP spid="1318" grpId="0" animBg="1" advAuto="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7" name="Picture 3" descr="Picture 3"/>
          <p:cNvPicPr>
            <a:picLocks noChangeAspect="1"/>
          </p:cNvPicPr>
          <p:nvPr/>
        </p:nvPicPr>
        <p:blipFill>
          <a:blip r:embed="rId3">
            <a:extLst/>
          </a:blip>
          <a:stretch>
            <a:fillRect/>
          </a:stretch>
        </p:blipFill>
        <p:spPr>
          <a:xfrm>
            <a:off x="261470" y="279183"/>
            <a:ext cx="4606929" cy="3568640"/>
          </a:xfrm>
          <a:prstGeom prst="rect">
            <a:avLst/>
          </a:prstGeom>
          <a:ln w="25400">
            <a:solidFill>
              <a:srgbClr val="000000"/>
            </a:solidFill>
            <a:miter lim="400000"/>
          </a:ln>
        </p:spPr>
      </p:pic>
      <p:pic>
        <p:nvPicPr>
          <p:cNvPr id="3" name="Picture 3" descr="Picture 3"/>
          <p:cNvPicPr>
            <a:picLocks noChangeAspect="1"/>
          </p:cNvPicPr>
          <p:nvPr/>
        </p:nvPicPr>
        <p:blipFill>
          <a:blip r:embed="rId4">
            <a:extLst/>
          </a:blip>
          <a:srcRect t="7334" b="17308"/>
          <a:stretch>
            <a:fillRect/>
          </a:stretch>
        </p:blipFill>
        <p:spPr>
          <a:xfrm>
            <a:off x="5652120" y="244232"/>
            <a:ext cx="2903935" cy="3890353"/>
          </a:xfrm>
          <a:prstGeom prst="rect">
            <a:avLst/>
          </a:prstGeom>
          <a:ln w="12700">
            <a:miter lim="400000"/>
          </a:ln>
        </p:spPr>
      </p:pic>
      <p:pic>
        <p:nvPicPr>
          <p:cNvPr id="4" name="Picture 4" descr="Picture 4"/>
          <p:cNvPicPr>
            <a:picLocks noChangeAspect="1"/>
          </p:cNvPicPr>
          <p:nvPr/>
        </p:nvPicPr>
        <p:blipFill>
          <a:blip r:embed="rId5">
            <a:extLst/>
          </a:blip>
          <a:stretch>
            <a:fillRect/>
          </a:stretch>
        </p:blipFill>
        <p:spPr>
          <a:xfrm>
            <a:off x="261470" y="3847823"/>
            <a:ext cx="4068123" cy="2288319"/>
          </a:xfrm>
          <a:prstGeom prst="rect">
            <a:avLst/>
          </a:prstGeom>
          <a:ln w="12700">
            <a:miter lim="400000"/>
          </a:ln>
        </p:spPr>
      </p:pic>
      <p:pic>
        <p:nvPicPr>
          <p:cNvPr id="5" name="Picture 5" descr="Picture 5"/>
          <p:cNvPicPr>
            <a:picLocks noChangeAspect="1"/>
          </p:cNvPicPr>
          <p:nvPr/>
        </p:nvPicPr>
        <p:blipFill>
          <a:blip r:embed="rId6">
            <a:extLst/>
          </a:blip>
          <a:stretch>
            <a:fillRect/>
          </a:stretch>
        </p:blipFill>
        <p:spPr>
          <a:xfrm>
            <a:off x="4868400" y="3909742"/>
            <a:ext cx="4068123" cy="2288319"/>
          </a:xfrm>
          <a:prstGeom prst="rect">
            <a:avLst/>
          </a:prstGeom>
          <a:ln w="12700">
            <a:miter lim="400000"/>
          </a:ln>
        </p:spPr>
      </p:pic>
    </p:spTree>
    <p:extLst>
      <p:ext uri="{BB962C8B-B14F-4D97-AF65-F5344CB8AC3E}">
        <p14:creationId xmlns:p14="http://schemas.microsoft.com/office/powerpoint/2010/main" val="18570989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 name="Title 1"/>
          <p:cNvSpPr txBox="1">
            <a:spLocks noGrp="1"/>
          </p:cNvSpPr>
          <p:nvPr>
            <p:ph type="title"/>
          </p:nvPr>
        </p:nvSpPr>
        <p:spPr>
          <a:xfrm>
            <a:off x="275899" y="1126535"/>
            <a:ext cx="8079827" cy="857251"/>
          </a:xfrm>
          <a:prstGeom prst="rect">
            <a:avLst/>
          </a:prstGeom>
        </p:spPr>
        <p:txBody>
          <a:bodyPr>
            <a:noAutofit/>
          </a:bodyPr>
          <a:lstStyle>
            <a:lvl1pPr>
              <a:defRPr sz="11000" b="1"/>
            </a:lvl1pPr>
          </a:lstStyle>
          <a:p>
            <a:r>
              <a:rPr lang="en-GB" sz="5400" dirty="0"/>
              <a:t>What if</a:t>
            </a:r>
            <a:br>
              <a:rPr lang="en-GB" sz="5400" dirty="0"/>
            </a:br>
            <a:r>
              <a:rPr lang="en-GB" sz="5400" dirty="0"/>
              <a:t>We </a:t>
            </a:r>
            <a:r>
              <a:rPr sz="5400" dirty="0"/>
              <a:t>Learn</a:t>
            </a:r>
            <a:r>
              <a:rPr lang="en-GB" sz="5400" dirty="0"/>
              <a:t>t</a:t>
            </a:r>
            <a:r>
              <a:rPr sz="5400" dirty="0"/>
              <a:t> from the SAS</a:t>
            </a:r>
          </a:p>
        </p:txBody>
      </p:sp>
      <p:sp>
        <p:nvSpPr>
          <p:cNvPr id="1321" name="Content Placeholder 7"/>
          <p:cNvSpPr txBox="1">
            <a:spLocks noGrp="1"/>
          </p:cNvSpPr>
          <p:nvPr>
            <p:ph type="body" sz="half" idx="1"/>
          </p:nvPr>
        </p:nvSpPr>
        <p:spPr>
          <a:xfrm>
            <a:off x="275898" y="2326243"/>
            <a:ext cx="4863662" cy="1879916"/>
          </a:xfrm>
          <a:prstGeom prst="rect">
            <a:avLst/>
          </a:prstGeom>
        </p:spPr>
        <p:txBody>
          <a:bodyPr>
            <a:normAutofit fontScale="25000" lnSpcReduction="20000"/>
          </a:bodyPr>
          <a:lstStyle/>
          <a:p>
            <a:pPr>
              <a:spcBef>
                <a:spcPts val="563"/>
              </a:spcBef>
              <a:defRPr sz="9300" b="1"/>
            </a:pPr>
            <a:r>
              <a:rPr dirty="0"/>
              <a:t>“Forget doing it for your nation.</a:t>
            </a:r>
          </a:p>
          <a:p>
            <a:pPr>
              <a:spcBef>
                <a:spcPts val="563"/>
              </a:spcBef>
              <a:defRPr sz="9300" b="1"/>
            </a:pPr>
            <a:r>
              <a:rPr dirty="0"/>
              <a:t>You’re doing it for your mates.  It’s a massive drive.”</a:t>
            </a:r>
          </a:p>
        </p:txBody>
      </p:sp>
      <p:pic>
        <p:nvPicPr>
          <p:cNvPr id="1322" name="Content Placeholder 9" descr="Content Placeholder 9"/>
          <p:cNvPicPr>
            <a:picLocks noChangeAspect="1"/>
          </p:cNvPicPr>
          <p:nvPr/>
        </p:nvPicPr>
        <p:blipFill>
          <a:blip r:embed="rId3">
            <a:extLst/>
          </a:blip>
          <a:stretch>
            <a:fillRect/>
          </a:stretch>
        </p:blipFill>
        <p:spPr>
          <a:xfrm>
            <a:off x="6409891" y="2236918"/>
            <a:ext cx="1939916" cy="1588307"/>
          </a:xfrm>
          <a:prstGeom prst="rect">
            <a:avLst/>
          </a:prstGeom>
          <a:ln w="12700">
            <a:miter lim="400000"/>
          </a:ln>
        </p:spPr>
      </p:pic>
      <p:sp>
        <p:nvSpPr>
          <p:cNvPr id="1324" name="Right Arrow 11"/>
          <p:cNvSpPr/>
          <p:nvPr/>
        </p:nvSpPr>
        <p:spPr>
          <a:xfrm>
            <a:off x="3265539" y="4891074"/>
            <a:ext cx="810091" cy="432049"/>
          </a:xfrm>
          <a:prstGeom prst="rightArrow">
            <a:avLst>
              <a:gd name="adj1" fmla="val 50000"/>
              <a:gd name="adj2" fmla="val 50000"/>
            </a:avLst>
          </a:prstGeom>
          <a:solidFill>
            <a:srgbClr val="D5D5D5"/>
          </a:solidFill>
          <a:ln w="50800">
            <a:solidFill>
              <a:srgbClr val="D6D6D6"/>
            </a:solidFill>
          </a:ln>
        </p:spPr>
        <p:txBody>
          <a:bodyPr tIns="34290" bIns="34290" anchor="ctr"/>
          <a:lstStyle/>
          <a:p>
            <a:pPr>
              <a:defRPr sz="3600" b="0"/>
            </a:pPr>
            <a:endParaRPr sz="2700"/>
          </a:p>
        </p:txBody>
      </p:sp>
      <p:pic>
        <p:nvPicPr>
          <p:cNvPr id="3074" name="Picture 2" descr="https://pbs.twimg.com/media/C-1ZiChWAAA3Rc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3176" y="3825225"/>
            <a:ext cx="2748857" cy="206164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5"/>
          <a:srcRect l="3012" t="26815" r="37624" b="15960"/>
          <a:stretch/>
        </p:blipFill>
        <p:spPr>
          <a:xfrm>
            <a:off x="4315811" y="3963726"/>
            <a:ext cx="3720059" cy="2017060"/>
          </a:xfrm>
          <a:prstGeom prst="rect">
            <a:avLst/>
          </a:prstGeom>
        </p:spPr>
      </p:pic>
    </p:spTree>
    <p:extLst>
      <p:ext uri="{BB962C8B-B14F-4D97-AF65-F5344CB8AC3E}">
        <p14:creationId xmlns:p14="http://schemas.microsoft.com/office/powerpoint/2010/main" val="3058441041"/>
      </p:ext>
    </p:ext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iterate>
                                    <p:tmAbs val="0"/>
                                  </p:iterate>
                                  <p:childTnLst>
                                    <p:set>
                                      <p:cBhvr>
                                        <p:cTn id="6" fill="hold"/>
                                        <p:tgtEl>
                                          <p:spTgt spid="1324"/>
                                        </p:tgtEl>
                                        <p:attrNameLst>
                                          <p:attrName>style.visibility</p:attrName>
                                        </p:attrNameLst>
                                      </p:cBhvr>
                                      <p:to>
                                        <p:strVal val="visible"/>
                                      </p:to>
                                    </p:set>
                                    <p:anim calcmode="lin" valueType="num">
                                      <p:cBhvr>
                                        <p:cTn id="7" dur="1000" fill="hold"/>
                                        <p:tgtEl>
                                          <p:spTgt spid="1324"/>
                                        </p:tgtEl>
                                        <p:attrNameLst>
                                          <p:attrName>ppt_x</p:attrName>
                                        </p:attrNameLst>
                                      </p:cBhvr>
                                      <p:tavLst>
                                        <p:tav tm="0">
                                          <p:val>
                                            <p:strVal val="#ppt_x"/>
                                          </p:val>
                                        </p:tav>
                                        <p:tav tm="100000">
                                          <p:val>
                                            <p:strVal val="#ppt_x"/>
                                          </p:val>
                                        </p:tav>
                                      </p:tavLst>
                                    </p:anim>
                                    <p:anim calcmode="lin" valueType="num">
                                      <p:cBhvr>
                                        <p:cTn id="8" dur="1000" fill="hold"/>
                                        <p:tgtEl>
                                          <p:spTgt spid="13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07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4" grpId="0"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116632"/>
            <a:ext cx="9145016" cy="6555641"/>
          </a:xfrm>
          <a:prstGeom prst="rect">
            <a:avLst/>
          </a:prstGeom>
          <a:noFill/>
        </p:spPr>
        <p:txBody>
          <a:bodyPr wrap="square" rtlCol="0">
            <a:spAutoFit/>
          </a:bodyPr>
          <a:lstStyle/>
          <a:p>
            <a:pPr algn="ctr"/>
            <a:r>
              <a:rPr lang="en-GB" sz="2800" b="1" u="sng" dirty="0"/>
              <a:t>Year 11 </a:t>
            </a:r>
            <a:r>
              <a:rPr lang="en-GB" sz="2800" b="1" u="sng" dirty="0" smtClean="0"/>
              <a:t>Key Dates:</a:t>
            </a:r>
          </a:p>
          <a:p>
            <a:pPr algn="ctr"/>
            <a:endParaRPr lang="en-GB" sz="2800" dirty="0"/>
          </a:p>
          <a:p>
            <a:pPr marL="457200" indent="-457200">
              <a:buFont typeface="Arial" panose="020B0604020202020204" pitchFamily="34" charset="0"/>
              <a:buChar char="•"/>
            </a:pPr>
            <a:r>
              <a:rPr lang="en-GB" sz="2800" dirty="0" smtClean="0"/>
              <a:t>Daily 3pm-4pm- Period 6 intervention.</a:t>
            </a:r>
          </a:p>
          <a:p>
            <a:pPr marL="457200" indent="-457200">
              <a:buFont typeface="Arial" panose="020B0604020202020204" pitchFamily="34" charset="0"/>
              <a:buChar char="•"/>
            </a:pPr>
            <a:r>
              <a:rPr lang="en-GB" sz="2800" dirty="0" smtClean="0"/>
              <a:t>Autumn PPE programme. 27/11- 15/12</a:t>
            </a:r>
          </a:p>
          <a:p>
            <a:pPr marL="457200" indent="-457200">
              <a:buFont typeface="Arial" panose="020B0604020202020204" pitchFamily="34" charset="0"/>
              <a:buChar char="•"/>
            </a:pPr>
            <a:r>
              <a:rPr lang="en-GB" sz="2800" dirty="0" smtClean="0"/>
              <a:t>Half termly progress reports</a:t>
            </a:r>
          </a:p>
          <a:p>
            <a:pPr marL="457200" indent="-457200">
              <a:buFont typeface="Arial" panose="020B0604020202020204" pitchFamily="34" charset="0"/>
              <a:buChar char="•"/>
            </a:pPr>
            <a:r>
              <a:rPr lang="en-GB" sz="2800" dirty="0" smtClean="0"/>
              <a:t>Controlled Assessment deadline: February</a:t>
            </a:r>
          </a:p>
          <a:p>
            <a:pPr marL="457200" indent="-457200">
              <a:buFont typeface="Arial" panose="020B0604020202020204" pitchFamily="34" charset="0"/>
              <a:buChar char="•"/>
            </a:pPr>
            <a:r>
              <a:rPr lang="en-GB" sz="2800" dirty="0" smtClean="0"/>
              <a:t>February Half term intervention programme: 12/02-14/02</a:t>
            </a:r>
          </a:p>
          <a:p>
            <a:pPr marL="457200" indent="-457200">
              <a:buFont typeface="Arial" panose="020B0604020202020204" pitchFamily="34" charset="0"/>
              <a:buChar char="•"/>
            </a:pPr>
            <a:r>
              <a:rPr lang="en-GB" sz="2800" dirty="0" smtClean="0"/>
              <a:t>Spring PPE programme 19/02-23/02</a:t>
            </a:r>
          </a:p>
          <a:p>
            <a:pPr marL="457200" indent="-457200">
              <a:buFont typeface="Arial" panose="020B0604020202020204" pitchFamily="34" charset="0"/>
              <a:buChar char="•"/>
            </a:pPr>
            <a:r>
              <a:rPr lang="en-GB" sz="2800" dirty="0" smtClean="0"/>
              <a:t>Easter Holiday Revision programme 10/04-13/04 (TBC)</a:t>
            </a:r>
          </a:p>
          <a:p>
            <a:pPr marL="457200" indent="-457200">
              <a:buFont typeface="Arial" panose="020B0604020202020204" pitchFamily="34" charset="0"/>
              <a:buChar char="•"/>
            </a:pPr>
            <a:r>
              <a:rPr lang="en-GB" sz="2800" dirty="0"/>
              <a:t>Art Exam- Thu 11/Fri 12 </a:t>
            </a:r>
            <a:r>
              <a:rPr lang="en-GB" sz="2800" dirty="0" smtClean="0"/>
              <a:t>May</a:t>
            </a:r>
          </a:p>
          <a:p>
            <a:pPr marL="457200" indent="-457200">
              <a:buFont typeface="Arial" panose="020B0604020202020204" pitchFamily="34" charset="0"/>
              <a:buChar char="•"/>
            </a:pPr>
            <a:r>
              <a:rPr lang="en-GB" sz="2800" dirty="0" smtClean="0"/>
              <a:t>GCSE </a:t>
            </a:r>
            <a:r>
              <a:rPr lang="en-GB" sz="2800" dirty="0"/>
              <a:t>Written Exams: Monday </a:t>
            </a:r>
            <a:r>
              <a:rPr lang="en-GB" sz="2800" smtClean="0"/>
              <a:t>14/05- 21/06. </a:t>
            </a:r>
            <a:endParaRPr lang="en-GB" sz="4000" dirty="0"/>
          </a:p>
          <a:p>
            <a:endParaRPr lang="en-GB" sz="2800" dirty="0" smtClean="0"/>
          </a:p>
          <a:p>
            <a:pPr algn="ctr"/>
            <a:endParaRPr lang="en-GB" sz="2800" dirty="0"/>
          </a:p>
        </p:txBody>
      </p:sp>
    </p:spTree>
    <p:extLst>
      <p:ext uri="{BB962C8B-B14F-4D97-AF65-F5344CB8AC3E}">
        <p14:creationId xmlns:p14="http://schemas.microsoft.com/office/powerpoint/2010/main" val="256869217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ustom 5">
      <a:dk1>
        <a:srgbClr val="696047"/>
      </a:dk1>
      <a:lt1>
        <a:srgbClr val="FFFFFF"/>
      </a:lt1>
      <a:dk2>
        <a:srgbClr val="675E47"/>
      </a:dk2>
      <a:lt2>
        <a:srgbClr val="DFDCB7"/>
      </a:lt2>
      <a:accent1>
        <a:srgbClr val="9E7A4A"/>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2128</TotalTime>
  <Words>1230</Words>
  <Application>Microsoft Macintosh PowerPoint</Application>
  <PresentationFormat>On-screen Show (4:3)</PresentationFormat>
  <Paragraphs>92</Paragraphs>
  <Slides>10</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Calibri</vt:lpstr>
      <vt:lpstr>Century Gothic</vt:lpstr>
      <vt:lpstr>Lucida Sans Unicode</vt:lpstr>
      <vt:lpstr>Verdana</vt:lpstr>
      <vt:lpstr>Wingdings 2</vt:lpstr>
      <vt:lpstr>Wingdings 3</vt:lpstr>
      <vt:lpstr>Concourse</vt:lpstr>
      <vt:lpstr>PowerPoint Presentation</vt:lpstr>
      <vt:lpstr>Programme</vt:lpstr>
      <vt:lpstr>PowerPoint Presentation</vt:lpstr>
      <vt:lpstr>PowerPoint Presentation</vt:lpstr>
      <vt:lpstr>PowerPoint Presentation</vt:lpstr>
      <vt:lpstr>PowerPoint Presentation</vt:lpstr>
      <vt:lpstr>PowerPoint Presentation</vt:lpstr>
      <vt:lpstr>PowerPoint Presentation</vt:lpstr>
      <vt:lpstr>What if We Learnt from the SAS</vt:lpstr>
      <vt:lpstr>PowerPoint Presentation</vt:lpstr>
    </vt:vector>
  </TitlesOfParts>
  <Company>Uxbridge High School Academy Trust</Company>
  <LinksUpToDate>false</LinksUpToDate>
  <SharedDoc>false</SharedDoc>
  <HyperlinksChanged>false</HyperlinksChanged>
  <AppVersion>15.0032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Clemens, Nigel</dc:creator>
  <cp:lastModifiedBy>Imran Akram</cp:lastModifiedBy>
  <cp:revision>90</cp:revision>
  <cp:lastPrinted>2017-11-02T07:43:39Z</cp:lastPrinted>
  <dcterms:created xsi:type="dcterms:W3CDTF">2015-02-08T08:59:42Z</dcterms:created>
  <dcterms:modified xsi:type="dcterms:W3CDTF">2017-11-10T07:40:40Z</dcterms:modified>
</cp:coreProperties>
</file>