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7" r:id="rId5"/>
    <p:sldId id="292" r:id="rId6"/>
    <p:sldId id="258" r:id="rId7"/>
    <p:sldId id="280" r:id="rId8"/>
    <p:sldId id="283" r:id="rId9"/>
    <p:sldId id="266" r:id="rId10"/>
    <p:sldId id="267" r:id="rId11"/>
    <p:sldId id="269" r:id="rId12"/>
    <p:sldId id="293" r:id="rId13"/>
    <p:sldId id="294" r:id="rId14"/>
    <p:sldId id="29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A49471-B495-4B0E-A0DE-CF48205ED253}" v="2" dt="2025-07-04T12:23:19.6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4" d="100"/>
          <a:sy n="104" d="100"/>
        </p:scale>
        <p:origin x="144" y="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 Macan" userId="a9801562-960d-409f-a716-58a6452969aa" providerId="ADAL" clId="{BDA49471-B495-4B0E-A0DE-CF48205ED253}"/>
    <pc:docChg chg="custSel modSld">
      <pc:chgData name="S Macan" userId="a9801562-960d-409f-a716-58a6452969aa" providerId="ADAL" clId="{BDA49471-B495-4B0E-A0DE-CF48205ED253}" dt="2025-07-04T12:28:12.196" v="176" actId="13926"/>
      <pc:docMkLst>
        <pc:docMk/>
      </pc:docMkLst>
      <pc:sldChg chg="modSp mod">
        <pc:chgData name="S Macan" userId="a9801562-960d-409f-a716-58a6452969aa" providerId="ADAL" clId="{BDA49471-B495-4B0E-A0DE-CF48205ED253}" dt="2025-07-04T12:28:12.196" v="176" actId="13926"/>
        <pc:sldMkLst>
          <pc:docMk/>
          <pc:sldMk cId="3172235529" sldId="293"/>
        </pc:sldMkLst>
        <pc:spChg chg="mod">
          <ac:chgData name="S Macan" userId="a9801562-960d-409f-a716-58a6452969aa" providerId="ADAL" clId="{BDA49471-B495-4B0E-A0DE-CF48205ED253}" dt="2025-07-04T12:28:12.196" v="176" actId="13926"/>
          <ac:spMkLst>
            <pc:docMk/>
            <pc:sldMk cId="3172235529" sldId="293"/>
            <ac:spMk id="10" creationId="{5174AEC6-348C-9CB8-9CC1-90052412EAAA}"/>
          </ac:spMkLst>
        </pc:spChg>
      </pc:sldChg>
      <pc:sldChg chg="modSp mod">
        <pc:chgData name="S Macan" userId="a9801562-960d-409f-a716-58a6452969aa" providerId="ADAL" clId="{BDA49471-B495-4B0E-A0DE-CF48205ED253}" dt="2025-07-04T12:25:03.311" v="11" actId="1036"/>
        <pc:sldMkLst>
          <pc:docMk/>
          <pc:sldMk cId="3069579594" sldId="294"/>
        </pc:sldMkLst>
        <pc:spChg chg="mod">
          <ac:chgData name="S Macan" userId="a9801562-960d-409f-a716-58a6452969aa" providerId="ADAL" clId="{BDA49471-B495-4B0E-A0DE-CF48205ED253}" dt="2025-07-04T12:25:03.311" v="11" actId="1036"/>
          <ac:spMkLst>
            <pc:docMk/>
            <pc:sldMk cId="3069579594" sldId="294"/>
            <ac:spMk id="11" creationId="{545DA651-C58F-D38D-E445-7E416C999C2C}"/>
          </ac:spMkLst>
        </pc:spChg>
      </pc:sldChg>
      <pc:sldChg chg="modSp mod setBg">
        <pc:chgData name="S Macan" userId="a9801562-960d-409f-a716-58a6452969aa" providerId="ADAL" clId="{BDA49471-B495-4B0E-A0DE-CF48205ED253}" dt="2025-07-04T12:27:32.341" v="175" actId="14100"/>
        <pc:sldMkLst>
          <pc:docMk/>
          <pc:sldMk cId="1780001611" sldId="296"/>
        </pc:sldMkLst>
        <pc:spChg chg="mod">
          <ac:chgData name="S Macan" userId="a9801562-960d-409f-a716-58a6452969aa" providerId="ADAL" clId="{BDA49471-B495-4B0E-A0DE-CF48205ED253}" dt="2025-07-04T12:26:56.765" v="169" actId="255"/>
          <ac:spMkLst>
            <pc:docMk/>
            <pc:sldMk cId="1780001611" sldId="296"/>
            <ac:spMk id="3" creationId="{6E7D5292-34D7-0019-2348-CFCA13BC7724}"/>
          </ac:spMkLst>
        </pc:spChg>
        <pc:spChg chg="mod">
          <ac:chgData name="S Macan" userId="a9801562-960d-409f-a716-58a6452969aa" providerId="ADAL" clId="{BDA49471-B495-4B0E-A0DE-CF48205ED253}" dt="2025-07-04T12:24:12.659" v="3" actId="692"/>
          <ac:spMkLst>
            <pc:docMk/>
            <pc:sldMk cId="1780001611" sldId="296"/>
            <ac:spMk id="8" creationId="{7E32DEED-36E3-C779-1445-DC3842866704}"/>
          </ac:spMkLst>
        </pc:spChg>
        <pc:spChg chg="mod">
          <ac:chgData name="S Macan" userId="a9801562-960d-409f-a716-58a6452969aa" providerId="ADAL" clId="{BDA49471-B495-4B0E-A0DE-CF48205ED253}" dt="2025-07-04T12:24:20.843" v="5" actId="692"/>
          <ac:spMkLst>
            <pc:docMk/>
            <pc:sldMk cId="1780001611" sldId="296"/>
            <ac:spMk id="18" creationId="{BF5A7858-5E12-E3F8-DCBA-130A88B89850}"/>
          </ac:spMkLst>
        </pc:spChg>
        <pc:picChg chg="mod">
          <ac:chgData name="S Macan" userId="a9801562-960d-409f-a716-58a6452969aa" providerId="ADAL" clId="{BDA49471-B495-4B0E-A0DE-CF48205ED253}" dt="2025-07-04T12:27:01.312" v="170" actId="14100"/>
          <ac:picMkLst>
            <pc:docMk/>
            <pc:sldMk cId="1780001611" sldId="296"/>
            <ac:picMk id="7" creationId="{EE8046E5-DB4E-D1A7-DB04-14EA6FF22803}"/>
          </ac:picMkLst>
        </pc:picChg>
        <pc:cxnChg chg="mod">
          <ac:chgData name="S Macan" userId="a9801562-960d-409f-a716-58a6452969aa" providerId="ADAL" clId="{BDA49471-B495-4B0E-A0DE-CF48205ED253}" dt="2025-07-04T12:27:17.413" v="173" actId="1076"/>
          <ac:cxnSpMkLst>
            <pc:docMk/>
            <pc:sldMk cId="1780001611" sldId="296"/>
            <ac:cxnSpMk id="12" creationId="{3AE3E925-AFFF-D620-351B-47B6D6603EAD}"/>
          </ac:cxnSpMkLst>
        </pc:cxnChg>
        <pc:cxnChg chg="mod">
          <ac:chgData name="S Macan" userId="a9801562-960d-409f-a716-58a6452969aa" providerId="ADAL" clId="{BDA49471-B495-4B0E-A0DE-CF48205ED253}" dt="2025-07-04T12:27:32.341" v="175" actId="14100"/>
          <ac:cxnSpMkLst>
            <pc:docMk/>
            <pc:sldMk cId="1780001611" sldId="296"/>
            <ac:cxnSpMk id="16" creationId="{5351A747-FE5E-D2D7-B41A-3304A7E31549}"/>
          </ac:cxnSpMkLst>
        </pc:cxn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E70AD-480F-4A42-9DB3-61E5BDF054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59E3008-D9C0-4ABE-BB0A-6316B32969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1569E02-379B-4BFE-993F-9E5709B7EE1A}"/>
              </a:ext>
            </a:extLst>
          </p:cNvPr>
          <p:cNvSpPr>
            <a:spLocks noGrp="1"/>
          </p:cNvSpPr>
          <p:nvPr>
            <p:ph type="dt" sz="half" idx="10"/>
          </p:nvPr>
        </p:nvSpPr>
        <p:spPr/>
        <p:txBody>
          <a:bodyPr/>
          <a:lstStyle/>
          <a:p>
            <a:fld id="{1E4C76BF-8434-48A8-B347-D7BD57714C6B}" type="datetimeFigureOut">
              <a:rPr lang="en-GB" smtClean="0"/>
              <a:t>04/07/2025</a:t>
            </a:fld>
            <a:endParaRPr lang="en-GB"/>
          </a:p>
        </p:txBody>
      </p:sp>
      <p:sp>
        <p:nvSpPr>
          <p:cNvPr id="5" name="Footer Placeholder 4">
            <a:extLst>
              <a:ext uri="{FF2B5EF4-FFF2-40B4-BE49-F238E27FC236}">
                <a16:creationId xmlns:a16="http://schemas.microsoft.com/office/drawing/2014/main" id="{5779B63C-0271-410F-9259-88B54F6A5D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46EF1C9-3116-4D14-97D8-E7B608473C4A}"/>
              </a:ext>
            </a:extLst>
          </p:cNvPr>
          <p:cNvSpPr>
            <a:spLocks noGrp="1"/>
          </p:cNvSpPr>
          <p:nvPr>
            <p:ph type="sldNum" sz="quarter" idx="12"/>
          </p:nvPr>
        </p:nvSpPr>
        <p:spPr/>
        <p:txBody>
          <a:bodyPr/>
          <a:lstStyle/>
          <a:p>
            <a:fld id="{090E9217-1199-43AF-8C46-1C0EA65AE180}" type="slidenum">
              <a:rPr lang="en-GB" smtClean="0"/>
              <a:t>‹#›</a:t>
            </a:fld>
            <a:endParaRPr lang="en-GB"/>
          </a:p>
        </p:txBody>
      </p:sp>
    </p:spTree>
    <p:extLst>
      <p:ext uri="{BB962C8B-B14F-4D97-AF65-F5344CB8AC3E}">
        <p14:creationId xmlns:p14="http://schemas.microsoft.com/office/powerpoint/2010/main" val="1499311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AACA0-53A9-4DC5-9891-C1EFE476676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D199376-9D35-41D3-A7AD-74AA58AD0F8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4609393-8814-4995-9B50-EA6AE458A29A}"/>
              </a:ext>
            </a:extLst>
          </p:cNvPr>
          <p:cNvSpPr>
            <a:spLocks noGrp="1"/>
          </p:cNvSpPr>
          <p:nvPr>
            <p:ph type="dt" sz="half" idx="10"/>
          </p:nvPr>
        </p:nvSpPr>
        <p:spPr/>
        <p:txBody>
          <a:bodyPr/>
          <a:lstStyle/>
          <a:p>
            <a:fld id="{1E4C76BF-8434-48A8-B347-D7BD57714C6B}" type="datetimeFigureOut">
              <a:rPr lang="en-GB" smtClean="0"/>
              <a:t>04/07/2025</a:t>
            </a:fld>
            <a:endParaRPr lang="en-GB"/>
          </a:p>
        </p:txBody>
      </p:sp>
      <p:sp>
        <p:nvSpPr>
          <p:cNvPr id="5" name="Footer Placeholder 4">
            <a:extLst>
              <a:ext uri="{FF2B5EF4-FFF2-40B4-BE49-F238E27FC236}">
                <a16:creationId xmlns:a16="http://schemas.microsoft.com/office/drawing/2014/main" id="{58FC69D7-2726-458F-8F21-D75C9175CF1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D0B01D-FD31-47D8-A4B8-D8190A245E02}"/>
              </a:ext>
            </a:extLst>
          </p:cNvPr>
          <p:cNvSpPr>
            <a:spLocks noGrp="1"/>
          </p:cNvSpPr>
          <p:nvPr>
            <p:ph type="sldNum" sz="quarter" idx="12"/>
          </p:nvPr>
        </p:nvSpPr>
        <p:spPr/>
        <p:txBody>
          <a:bodyPr/>
          <a:lstStyle/>
          <a:p>
            <a:fld id="{090E9217-1199-43AF-8C46-1C0EA65AE180}" type="slidenum">
              <a:rPr lang="en-GB" smtClean="0"/>
              <a:t>‹#›</a:t>
            </a:fld>
            <a:endParaRPr lang="en-GB"/>
          </a:p>
        </p:txBody>
      </p:sp>
    </p:spTree>
    <p:extLst>
      <p:ext uri="{BB962C8B-B14F-4D97-AF65-F5344CB8AC3E}">
        <p14:creationId xmlns:p14="http://schemas.microsoft.com/office/powerpoint/2010/main" val="104853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88D2D5C-43A9-417B-982E-36BCF19397B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582624B-5BC7-4441-9851-FEEFAE289EE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C77C76C-F040-424C-B065-3B91C756FDD6}"/>
              </a:ext>
            </a:extLst>
          </p:cNvPr>
          <p:cNvSpPr>
            <a:spLocks noGrp="1"/>
          </p:cNvSpPr>
          <p:nvPr>
            <p:ph type="dt" sz="half" idx="10"/>
          </p:nvPr>
        </p:nvSpPr>
        <p:spPr/>
        <p:txBody>
          <a:bodyPr/>
          <a:lstStyle/>
          <a:p>
            <a:fld id="{1E4C76BF-8434-48A8-B347-D7BD57714C6B}" type="datetimeFigureOut">
              <a:rPr lang="en-GB" smtClean="0"/>
              <a:t>04/07/2025</a:t>
            </a:fld>
            <a:endParaRPr lang="en-GB"/>
          </a:p>
        </p:txBody>
      </p:sp>
      <p:sp>
        <p:nvSpPr>
          <p:cNvPr id="5" name="Footer Placeholder 4">
            <a:extLst>
              <a:ext uri="{FF2B5EF4-FFF2-40B4-BE49-F238E27FC236}">
                <a16:creationId xmlns:a16="http://schemas.microsoft.com/office/drawing/2014/main" id="{9A315301-C582-4D52-998D-744C54069B6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5AB7AD-1DFA-4D96-B43C-3A4C30017639}"/>
              </a:ext>
            </a:extLst>
          </p:cNvPr>
          <p:cNvSpPr>
            <a:spLocks noGrp="1"/>
          </p:cNvSpPr>
          <p:nvPr>
            <p:ph type="sldNum" sz="quarter" idx="12"/>
          </p:nvPr>
        </p:nvSpPr>
        <p:spPr/>
        <p:txBody>
          <a:bodyPr/>
          <a:lstStyle/>
          <a:p>
            <a:fld id="{090E9217-1199-43AF-8C46-1C0EA65AE180}" type="slidenum">
              <a:rPr lang="en-GB" smtClean="0"/>
              <a:t>‹#›</a:t>
            </a:fld>
            <a:endParaRPr lang="en-GB"/>
          </a:p>
        </p:txBody>
      </p:sp>
    </p:spTree>
    <p:extLst>
      <p:ext uri="{BB962C8B-B14F-4D97-AF65-F5344CB8AC3E}">
        <p14:creationId xmlns:p14="http://schemas.microsoft.com/office/powerpoint/2010/main" val="2604622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80537-67DA-48C2-99F0-8A9F3F0BDFE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2118D8-94F7-40FB-B637-8A863289C98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1BC5B53-606C-47C9-98FC-EC1BBACB3599}"/>
              </a:ext>
            </a:extLst>
          </p:cNvPr>
          <p:cNvSpPr>
            <a:spLocks noGrp="1"/>
          </p:cNvSpPr>
          <p:nvPr>
            <p:ph type="dt" sz="half" idx="10"/>
          </p:nvPr>
        </p:nvSpPr>
        <p:spPr/>
        <p:txBody>
          <a:bodyPr/>
          <a:lstStyle/>
          <a:p>
            <a:fld id="{1E4C76BF-8434-48A8-B347-D7BD57714C6B}" type="datetimeFigureOut">
              <a:rPr lang="en-GB" smtClean="0"/>
              <a:t>04/07/2025</a:t>
            </a:fld>
            <a:endParaRPr lang="en-GB"/>
          </a:p>
        </p:txBody>
      </p:sp>
      <p:sp>
        <p:nvSpPr>
          <p:cNvPr id="5" name="Footer Placeholder 4">
            <a:extLst>
              <a:ext uri="{FF2B5EF4-FFF2-40B4-BE49-F238E27FC236}">
                <a16:creationId xmlns:a16="http://schemas.microsoft.com/office/drawing/2014/main" id="{9D283943-0550-4118-9CB1-490FC08C6B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3622750-6255-41BF-87DB-3FF6B10B23FA}"/>
              </a:ext>
            </a:extLst>
          </p:cNvPr>
          <p:cNvSpPr>
            <a:spLocks noGrp="1"/>
          </p:cNvSpPr>
          <p:nvPr>
            <p:ph type="sldNum" sz="quarter" idx="12"/>
          </p:nvPr>
        </p:nvSpPr>
        <p:spPr/>
        <p:txBody>
          <a:bodyPr/>
          <a:lstStyle/>
          <a:p>
            <a:fld id="{090E9217-1199-43AF-8C46-1C0EA65AE180}" type="slidenum">
              <a:rPr lang="en-GB" smtClean="0"/>
              <a:t>‹#›</a:t>
            </a:fld>
            <a:endParaRPr lang="en-GB"/>
          </a:p>
        </p:txBody>
      </p:sp>
    </p:spTree>
    <p:extLst>
      <p:ext uri="{BB962C8B-B14F-4D97-AF65-F5344CB8AC3E}">
        <p14:creationId xmlns:p14="http://schemas.microsoft.com/office/powerpoint/2010/main" val="665929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5BBB7-E83F-44DC-8DF5-DBBC7BBDDD0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F3421BE-B3BE-47F6-B304-DFA1874C73C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D447AB-2C9F-4C21-9BAB-33DE6D74C669}"/>
              </a:ext>
            </a:extLst>
          </p:cNvPr>
          <p:cNvSpPr>
            <a:spLocks noGrp="1"/>
          </p:cNvSpPr>
          <p:nvPr>
            <p:ph type="dt" sz="half" idx="10"/>
          </p:nvPr>
        </p:nvSpPr>
        <p:spPr/>
        <p:txBody>
          <a:bodyPr/>
          <a:lstStyle/>
          <a:p>
            <a:fld id="{1E4C76BF-8434-48A8-B347-D7BD57714C6B}" type="datetimeFigureOut">
              <a:rPr lang="en-GB" smtClean="0"/>
              <a:t>04/07/2025</a:t>
            </a:fld>
            <a:endParaRPr lang="en-GB"/>
          </a:p>
        </p:txBody>
      </p:sp>
      <p:sp>
        <p:nvSpPr>
          <p:cNvPr id="5" name="Footer Placeholder 4">
            <a:extLst>
              <a:ext uri="{FF2B5EF4-FFF2-40B4-BE49-F238E27FC236}">
                <a16:creationId xmlns:a16="http://schemas.microsoft.com/office/drawing/2014/main" id="{B56EAACE-3A17-4307-B1D3-D26E733B489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8293FCA-8CF6-4C6D-B41A-9C2A47054706}"/>
              </a:ext>
            </a:extLst>
          </p:cNvPr>
          <p:cNvSpPr>
            <a:spLocks noGrp="1"/>
          </p:cNvSpPr>
          <p:nvPr>
            <p:ph type="sldNum" sz="quarter" idx="12"/>
          </p:nvPr>
        </p:nvSpPr>
        <p:spPr/>
        <p:txBody>
          <a:bodyPr/>
          <a:lstStyle/>
          <a:p>
            <a:fld id="{090E9217-1199-43AF-8C46-1C0EA65AE180}" type="slidenum">
              <a:rPr lang="en-GB" smtClean="0"/>
              <a:t>‹#›</a:t>
            </a:fld>
            <a:endParaRPr lang="en-GB"/>
          </a:p>
        </p:txBody>
      </p:sp>
    </p:spTree>
    <p:extLst>
      <p:ext uri="{BB962C8B-B14F-4D97-AF65-F5344CB8AC3E}">
        <p14:creationId xmlns:p14="http://schemas.microsoft.com/office/powerpoint/2010/main" val="502714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33133-4632-4E48-925B-23017EF82FA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2B5FD7A-4831-455B-999B-2C50A80DF1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D5CC32E-3C06-45FB-9C99-3803EE3CB6C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038ECB4-E33B-4144-91A8-7753F81D0E6A}"/>
              </a:ext>
            </a:extLst>
          </p:cNvPr>
          <p:cNvSpPr>
            <a:spLocks noGrp="1"/>
          </p:cNvSpPr>
          <p:nvPr>
            <p:ph type="dt" sz="half" idx="10"/>
          </p:nvPr>
        </p:nvSpPr>
        <p:spPr/>
        <p:txBody>
          <a:bodyPr/>
          <a:lstStyle/>
          <a:p>
            <a:fld id="{1E4C76BF-8434-48A8-B347-D7BD57714C6B}" type="datetimeFigureOut">
              <a:rPr lang="en-GB" smtClean="0"/>
              <a:t>04/07/2025</a:t>
            </a:fld>
            <a:endParaRPr lang="en-GB"/>
          </a:p>
        </p:txBody>
      </p:sp>
      <p:sp>
        <p:nvSpPr>
          <p:cNvPr id="6" name="Footer Placeholder 5">
            <a:extLst>
              <a:ext uri="{FF2B5EF4-FFF2-40B4-BE49-F238E27FC236}">
                <a16:creationId xmlns:a16="http://schemas.microsoft.com/office/drawing/2014/main" id="{1A4F6B9B-A052-4779-9ABE-A268CF2A981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BF57901-7C84-4AE1-ADDB-10569D44FC6A}"/>
              </a:ext>
            </a:extLst>
          </p:cNvPr>
          <p:cNvSpPr>
            <a:spLocks noGrp="1"/>
          </p:cNvSpPr>
          <p:nvPr>
            <p:ph type="sldNum" sz="quarter" idx="12"/>
          </p:nvPr>
        </p:nvSpPr>
        <p:spPr/>
        <p:txBody>
          <a:bodyPr/>
          <a:lstStyle/>
          <a:p>
            <a:fld id="{090E9217-1199-43AF-8C46-1C0EA65AE180}" type="slidenum">
              <a:rPr lang="en-GB" smtClean="0"/>
              <a:t>‹#›</a:t>
            </a:fld>
            <a:endParaRPr lang="en-GB"/>
          </a:p>
        </p:txBody>
      </p:sp>
    </p:spTree>
    <p:extLst>
      <p:ext uri="{BB962C8B-B14F-4D97-AF65-F5344CB8AC3E}">
        <p14:creationId xmlns:p14="http://schemas.microsoft.com/office/powerpoint/2010/main" val="1226855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E9F1C-B6BE-438C-B97B-64A64AFEB0F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2475C6E-03F9-46D9-940E-E576D49D83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98237A9-F5FB-47A3-B4B2-9E4B714C91B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24E29F1-4E35-42AF-B11A-B404E03562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2B43B3E-CF79-4F3A-94D7-E4E37D04BD9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B7B629F-402A-4591-A9F9-9FB79423395C}"/>
              </a:ext>
            </a:extLst>
          </p:cNvPr>
          <p:cNvSpPr>
            <a:spLocks noGrp="1"/>
          </p:cNvSpPr>
          <p:nvPr>
            <p:ph type="dt" sz="half" idx="10"/>
          </p:nvPr>
        </p:nvSpPr>
        <p:spPr/>
        <p:txBody>
          <a:bodyPr/>
          <a:lstStyle/>
          <a:p>
            <a:fld id="{1E4C76BF-8434-48A8-B347-D7BD57714C6B}" type="datetimeFigureOut">
              <a:rPr lang="en-GB" smtClean="0"/>
              <a:t>04/07/2025</a:t>
            </a:fld>
            <a:endParaRPr lang="en-GB"/>
          </a:p>
        </p:txBody>
      </p:sp>
      <p:sp>
        <p:nvSpPr>
          <p:cNvPr id="8" name="Footer Placeholder 7">
            <a:extLst>
              <a:ext uri="{FF2B5EF4-FFF2-40B4-BE49-F238E27FC236}">
                <a16:creationId xmlns:a16="http://schemas.microsoft.com/office/drawing/2014/main" id="{4C1ECDAC-A349-46B1-8D4B-5FA3C055DB7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6FD5756-1047-43DB-AE0D-2F0E6F3325DB}"/>
              </a:ext>
            </a:extLst>
          </p:cNvPr>
          <p:cNvSpPr>
            <a:spLocks noGrp="1"/>
          </p:cNvSpPr>
          <p:nvPr>
            <p:ph type="sldNum" sz="quarter" idx="12"/>
          </p:nvPr>
        </p:nvSpPr>
        <p:spPr/>
        <p:txBody>
          <a:bodyPr/>
          <a:lstStyle/>
          <a:p>
            <a:fld id="{090E9217-1199-43AF-8C46-1C0EA65AE180}" type="slidenum">
              <a:rPr lang="en-GB" smtClean="0"/>
              <a:t>‹#›</a:t>
            </a:fld>
            <a:endParaRPr lang="en-GB"/>
          </a:p>
        </p:txBody>
      </p:sp>
    </p:spTree>
    <p:extLst>
      <p:ext uri="{BB962C8B-B14F-4D97-AF65-F5344CB8AC3E}">
        <p14:creationId xmlns:p14="http://schemas.microsoft.com/office/powerpoint/2010/main" val="1974422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710B0-6CAF-470E-AAAB-376D383C5A5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3D2B604-D799-4684-9A3A-51298591AFC3}"/>
              </a:ext>
            </a:extLst>
          </p:cNvPr>
          <p:cNvSpPr>
            <a:spLocks noGrp="1"/>
          </p:cNvSpPr>
          <p:nvPr>
            <p:ph type="dt" sz="half" idx="10"/>
          </p:nvPr>
        </p:nvSpPr>
        <p:spPr/>
        <p:txBody>
          <a:bodyPr/>
          <a:lstStyle/>
          <a:p>
            <a:fld id="{1E4C76BF-8434-48A8-B347-D7BD57714C6B}" type="datetimeFigureOut">
              <a:rPr lang="en-GB" smtClean="0"/>
              <a:t>04/07/2025</a:t>
            </a:fld>
            <a:endParaRPr lang="en-GB"/>
          </a:p>
        </p:txBody>
      </p:sp>
      <p:sp>
        <p:nvSpPr>
          <p:cNvPr id="4" name="Footer Placeholder 3">
            <a:extLst>
              <a:ext uri="{FF2B5EF4-FFF2-40B4-BE49-F238E27FC236}">
                <a16:creationId xmlns:a16="http://schemas.microsoft.com/office/drawing/2014/main" id="{DFD2D9C3-04BB-4D20-A5D2-7D2E00E1897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3DDF91E-07A0-4C62-8E4A-09948FD547A6}"/>
              </a:ext>
            </a:extLst>
          </p:cNvPr>
          <p:cNvSpPr>
            <a:spLocks noGrp="1"/>
          </p:cNvSpPr>
          <p:nvPr>
            <p:ph type="sldNum" sz="quarter" idx="12"/>
          </p:nvPr>
        </p:nvSpPr>
        <p:spPr/>
        <p:txBody>
          <a:bodyPr/>
          <a:lstStyle/>
          <a:p>
            <a:fld id="{090E9217-1199-43AF-8C46-1C0EA65AE180}" type="slidenum">
              <a:rPr lang="en-GB" smtClean="0"/>
              <a:t>‹#›</a:t>
            </a:fld>
            <a:endParaRPr lang="en-GB"/>
          </a:p>
        </p:txBody>
      </p:sp>
    </p:spTree>
    <p:extLst>
      <p:ext uri="{BB962C8B-B14F-4D97-AF65-F5344CB8AC3E}">
        <p14:creationId xmlns:p14="http://schemas.microsoft.com/office/powerpoint/2010/main" val="2286552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6F29ED-B779-424A-A898-ABBFA268820F}"/>
              </a:ext>
            </a:extLst>
          </p:cNvPr>
          <p:cNvSpPr>
            <a:spLocks noGrp="1"/>
          </p:cNvSpPr>
          <p:nvPr>
            <p:ph type="dt" sz="half" idx="10"/>
          </p:nvPr>
        </p:nvSpPr>
        <p:spPr/>
        <p:txBody>
          <a:bodyPr/>
          <a:lstStyle/>
          <a:p>
            <a:fld id="{1E4C76BF-8434-48A8-B347-D7BD57714C6B}" type="datetimeFigureOut">
              <a:rPr lang="en-GB" smtClean="0"/>
              <a:t>04/07/2025</a:t>
            </a:fld>
            <a:endParaRPr lang="en-GB"/>
          </a:p>
        </p:txBody>
      </p:sp>
      <p:sp>
        <p:nvSpPr>
          <p:cNvPr id="3" name="Footer Placeholder 2">
            <a:extLst>
              <a:ext uri="{FF2B5EF4-FFF2-40B4-BE49-F238E27FC236}">
                <a16:creationId xmlns:a16="http://schemas.microsoft.com/office/drawing/2014/main" id="{4DDD59BE-0952-409E-BD49-318ACAD1039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12BABAF-0A0B-4B4E-A31B-71C9F6737930}"/>
              </a:ext>
            </a:extLst>
          </p:cNvPr>
          <p:cNvSpPr>
            <a:spLocks noGrp="1"/>
          </p:cNvSpPr>
          <p:nvPr>
            <p:ph type="sldNum" sz="quarter" idx="12"/>
          </p:nvPr>
        </p:nvSpPr>
        <p:spPr/>
        <p:txBody>
          <a:bodyPr/>
          <a:lstStyle/>
          <a:p>
            <a:fld id="{090E9217-1199-43AF-8C46-1C0EA65AE180}" type="slidenum">
              <a:rPr lang="en-GB" smtClean="0"/>
              <a:t>‹#›</a:t>
            </a:fld>
            <a:endParaRPr lang="en-GB"/>
          </a:p>
        </p:txBody>
      </p:sp>
    </p:spTree>
    <p:extLst>
      <p:ext uri="{BB962C8B-B14F-4D97-AF65-F5344CB8AC3E}">
        <p14:creationId xmlns:p14="http://schemas.microsoft.com/office/powerpoint/2010/main" val="2752235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C635C-FA91-4C78-A573-5E443B833B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BA74403-1A0E-4EFD-A032-1C3F40A99C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56EF6E3-D145-4204-A9C4-D4110A676B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AA9A67-D75A-40FE-B05C-DEE1CFCAE866}"/>
              </a:ext>
            </a:extLst>
          </p:cNvPr>
          <p:cNvSpPr>
            <a:spLocks noGrp="1"/>
          </p:cNvSpPr>
          <p:nvPr>
            <p:ph type="dt" sz="half" idx="10"/>
          </p:nvPr>
        </p:nvSpPr>
        <p:spPr/>
        <p:txBody>
          <a:bodyPr/>
          <a:lstStyle/>
          <a:p>
            <a:fld id="{1E4C76BF-8434-48A8-B347-D7BD57714C6B}" type="datetimeFigureOut">
              <a:rPr lang="en-GB" smtClean="0"/>
              <a:t>04/07/2025</a:t>
            </a:fld>
            <a:endParaRPr lang="en-GB"/>
          </a:p>
        </p:txBody>
      </p:sp>
      <p:sp>
        <p:nvSpPr>
          <p:cNvPr id="6" name="Footer Placeholder 5">
            <a:extLst>
              <a:ext uri="{FF2B5EF4-FFF2-40B4-BE49-F238E27FC236}">
                <a16:creationId xmlns:a16="http://schemas.microsoft.com/office/drawing/2014/main" id="{B66B3539-F03C-489A-8B86-96AD653BA2C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F8635E8-F490-4732-996A-7ABCDB014EAE}"/>
              </a:ext>
            </a:extLst>
          </p:cNvPr>
          <p:cNvSpPr>
            <a:spLocks noGrp="1"/>
          </p:cNvSpPr>
          <p:nvPr>
            <p:ph type="sldNum" sz="quarter" idx="12"/>
          </p:nvPr>
        </p:nvSpPr>
        <p:spPr/>
        <p:txBody>
          <a:bodyPr/>
          <a:lstStyle/>
          <a:p>
            <a:fld id="{090E9217-1199-43AF-8C46-1C0EA65AE180}" type="slidenum">
              <a:rPr lang="en-GB" smtClean="0"/>
              <a:t>‹#›</a:t>
            </a:fld>
            <a:endParaRPr lang="en-GB"/>
          </a:p>
        </p:txBody>
      </p:sp>
    </p:spTree>
    <p:extLst>
      <p:ext uri="{BB962C8B-B14F-4D97-AF65-F5344CB8AC3E}">
        <p14:creationId xmlns:p14="http://schemas.microsoft.com/office/powerpoint/2010/main" val="1480299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45D0B-AF57-4F89-9CF5-49FB7B9B67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472B7F7-C38E-4482-A7A2-EE81C8FB19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D322CAA-AAF4-4852-9FE8-B9AEE48DBB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37EB7A-8911-4815-BE24-C22C441159FF}"/>
              </a:ext>
            </a:extLst>
          </p:cNvPr>
          <p:cNvSpPr>
            <a:spLocks noGrp="1"/>
          </p:cNvSpPr>
          <p:nvPr>
            <p:ph type="dt" sz="half" idx="10"/>
          </p:nvPr>
        </p:nvSpPr>
        <p:spPr/>
        <p:txBody>
          <a:bodyPr/>
          <a:lstStyle/>
          <a:p>
            <a:fld id="{1E4C76BF-8434-48A8-B347-D7BD57714C6B}" type="datetimeFigureOut">
              <a:rPr lang="en-GB" smtClean="0"/>
              <a:t>04/07/2025</a:t>
            </a:fld>
            <a:endParaRPr lang="en-GB"/>
          </a:p>
        </p:txBody>
      </p:sp>
      <p:sp>
        <p:nvSpPr>
          <p:cNvPr id="6" name="Footer Placeholder 5">
            <a:extLst>
              <a:ext uri="{FF2B5EF4-FFF2-40B4-BE49-F238E27FC236}">
                <a16:creationId xmlns:a16="http://schemas.microsoft.com/office/drawing/2014/main" id="{16AD17BA-4CEE-4BA9-A4F1-17A43D03203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F75FFD6-B283-4350-B0E3-41DBAE8599AD}"/>
              </a:ext>
            </a:extLst>
          </p:cNvPr>
          <p:cNvSpPr>
            <a:spLocks noGrp="1"/>
          </p:cNvSpPr>
          <p:nvPr>
            <p:ph type="sldNum" sz="quarter" idx="12"/>
          </p:nvPr>
        </p:nvSpPr>
        <p:spPr/>
        <p:txBody>
          <a:bodyPr/>
          <a:lstStyle/>
          <a:p>
            <a:fld id="{090E9217-1199-43AF-8C46-1C0EA65AE180}" type="slidenum">
              <a:rPr lang="en-GB" smtClean="0"/>
              <a:t>‹#›</a:t>
            </a:fld>
            <a:endParaRPr lang="en-GB"/>
          </a:p>
        </p:txBody>
      </p:sp>
    </p:spTree>
    <p:extLst>
      <p:ext uri="{BB962C8B-B14F-4D97-AF65-F5344CB8AC3E}">
        <p14:creationId xmlns:p14="http://schemas.microsoft.com/office/powerpoint/2010/main" val="2104821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CD35CB8-159F-4BCF-8C6F-DC551B06DD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4B2E754-A579-419D-9EC3-A9C0D678E9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E2EFE4B-8A9A-48E6-8C12-91AC1D3783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4C76BF-8434-48A8-B347-D7BD57714C6B}" type="datetimeFigureOut">
              <a:rPr lang="en-GB" smtClean="0"/>
              <a:t>04/07/2025</a:t>
            </a:fld>
            <a:endParaRPr lang="en-GB"/>
          </a:p>
        </p:txBody>
      </p:sp>
      <p:sp>
        <p:nvSpPr>
          <p:cNvPr id="5" name="Footer Placeholder 4">
            <a:extLst>
              <a:ext uri="{FF2B5EF4-FFF2-40B4-BE49-F238E27FC236}">
                <a16:creationId xmlns:a16="http://schemas.microsoft.com/office/drawing/2014/main" id="{B25365BF-7CB0-4D75-9B59-4BD02627B29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1625DC3-14C6-44AE-8C4C-8653DEE026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0E9217-1199-43AF-8C46-1C0EA65AE180}" type="slidenum">
              <a:rPr lang="en-GB" smtClean="0"/>
              <a:t>‹#›</a:t>
            </a:fld>
            <a:endParaRPr lang="en-GB"/>
          </a:p>
        </p:txBody>
      </p:sp>
    </p:spTree>
    <p:extLst>
      <p:ext uri="{BB962C8B-B14F-4D97-AF65-F5344CB8AC3E}">
        <p14:creationId xmlns:p14="http://schemas.microsoft.com/office/powerpoint/2010/main" val="24101066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tmp"/><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1.png"/><Relationship Id="rId2" Type="http://schemas.openxmlformats.org/officeDocument/2006/relationships/image" Target="../media/image16.png"/><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0.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3B3FB55-32D8-4169-9D0E-667A01CDF13A}"/>
              </a:ext>
            </a:extLst>
          </p:cNvPr>
          <p:cNvSpPr/>
          <p:nvPr/>
        </p:nvSpPr>
        <p:spPr>
          <a:xfrm>
            <a:off x="3906981" y="0"/>
            <a:ext cx="8072583"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sng" strike="noStrike" kern="1200" cap="none" spc="0" normalizeH="0" baseline="0" noProof="0" dirty="0">
                <a:ln>
                  <a:noFill/>
                </a:ln>
                <a:solidFill>
                  <a:prstClr val="black"/>
                </a:solidFill>
                <a:effectLst/>
                <a:uLnTx/>
                <a:uFillTx/>
                <a:latin typeface="Calibri" panose="020F0502020204030204"/>
                <a:ea typeface="+mn-ea"/>
                <a:cs typeface="+mn-cs"/>
              </a:rPr>
              <a:t>12.3 Resistance</a:t>
            </a:r>
            <a:r>
              <a:rPr kumimoji="0" lang="en-GB" sz="3200" b="0" i="0"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2400" b="0" i="0" u="sng" strike="noStrike" kern="1200" cap="none" spc="0" normalizeH="0" baseline="0" noProof="0" dirty="0">
                <a:ln>
                  <a:noFill/>
                </a:ln>
                <a:solidFill>
                  <a:prstClr val="black"/>
                </a:solidFill>
                <a:effectLst/>
                <a:uLnTx/>
                <a:uFillTx/>
                <a:latin typeface="Calibri" panose="020F0502020204030204"/>
                <a:ea typeface="+mn-ea"/>
                <a:cs typeface="+mn-cs"/>
              </a:rPr>
              <a:t>04/07/2025</a:t>
            </a:r>
            <a:endParaRPr kumimoji="0" lang="en-GB" sz="3200" b="0" i="0" u="sng"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3FF12CDB-6F0A-414D-820F-713A9718CCAA}"/>
              </a:ext>
            </a:extLst>
          </p:cNvPr>
          <p:cNvSpPr/>
          <p:nvPr/>
        </p:nvSpPr>
        <p:spPr>
          <a:xfrm>
            <a:off x="218507" y="1221104"/>
            <a:ext cx="11349715" cy="3737946"/>
          </a:xfrm>
          <a:prstGeom prst="rect">
            <a:avLst/>
          </a:prstGeom>
          <a:solidFill>
            <a:schemeClr val="bg1"/>
          </a:solidFill>
          <a:ln>
            <a:solidFill>
              <a:schemeClr val="tx1"/>
            </a:solidFill>
          </a:ln>
        </p:spPr>
        <p:txBody>
          <a:bodyPr wrap="square">
            <a:spAutoFit/>
          </a:bodyPr>
          <a:lstStyle/>
          <a:p>
            <a:pPr marL="541338" marR="0" lvl="0" indent="-541338" algn="l" defTabSz="914400" rtl="0" eaLnBrk="1" fontAlgn="auto" latinLnBrk="0" hangingPunct="1">
              <a:lnSpc>
                <a:spcPct val="150000"/>
              </a:lnSpc>
              <a:spcBef>
                <a:spcPts val="0"/>
              </a:spcBef>
              <a:spcAft>
                <a:spcPts val="0"/>
              </a:spcAft>
              <a:buClrTx/>
              <a:buSzTx/>
              <a:buFont typeface="+mj-lt"/>
              <a:buAutoNum type="arabicPeriod"/>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Define electric current. </a:t>
            </a:r>
          </a:p>
          <a:p>
            <a:pPr marL="541338" marR="0" lvl="0" indent="-541338" algn="l" defTabSz="914400" rtl="0" eaLnBrk="1" fontAlgn="auto" latinLnBrk="0" hangingPunct="1">
              <a:lnSpc>
                <a:spcPct val="150000"/>
              </a:lnSpc>
              <a:spcBef>
                <a:spcPts val="0"/>
              </a:spcBef>
              <a:spcAft>
                <a:spcPts val="0"/>
              </a:spcAft>
              <a:buClrTx/>
              <a:buSzTx/>
              <a:buFont typeface="+mj-lt"/>
              <a:buAutoNum type="arabicPeriod"/>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State what electric current is due to. </a:t>
            </a:r>
          </a:p>
          <a:p>
            <a:pPr marL="541338" marR="0" lvl="0" indent="-541338" algn="l" defTabSz="914400" rtl="0" eaLnBrk="1" fontAlgn="auto" latinLnBrk="0" hangingPunct="1">
              <a:lnSpc>
                <a:spcPct val="150000"/>
              </a:lnSpc>
              <a:spcBef>
                <a:spcPts val="0"/>
              </a:spcBef>
              <a:spcAft>
                <a:spcPts val="0"/>
              </a:spcAft>
              <a:buClrTx/>
              <a:buSzTx/>
              <a:buFont typeface="+mj-lt"/>
              <a:buAutoNum type="arabicPeriod"/>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Name the charge carriers in metals. </a:t>
            </a:r>
          </a:p>
          <a:p>
            <a:pPr marL="541338" marR="0" lvl="0" indent="-541338" algn="l" defTabSz="914400" rtl="0" eaLnBrk="1" fontAlgn="auto" latinLnBrk="0" hangingPunct="1">
              <a:lnSpc>
                <a:spcPct val="150000"/>
              </a:lnSpc>
              <a:spcBef>
                <a:spcPts val="0"/>
              </a:spcBef>
              <a:spcAft>
                <a:spcPts val="0"/>
              </a:spcAft>
              <a:buClrTx/>
              <a:buSzTx/>
              <a:buFont typeface="+mj-lt"/>
              <a:buAutoNum type="arabicPeriod"/>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State what leads to the electrical properties of metals. </a:t>
            </a:r>
          </a:p>
          <a:p>
            <a:pPr marL="541338" marR="0" lvl="0" indent="-541338" algn="l" defTabSz="914400" rtl="0" eaLnBrk="1" fontAlgn="auto" latinLnBrk="0" hangingPunct="1">
              <a:lnSpc>
                <a:spcPct val="150000"/>
              </a:lnSpc>
              <a:spcBef>
                <a:spcPts val="0"/>
              </a:spcBef>
              <a:spcAft>
                <a:spcPts val="0"/>
              </a:spcAft>
              <a:buClrTx/>
              <a:buSzTx/>
              <a:buFont typeface="+mj-lt"/>
              <a:buAutoNum type="arabicPeriod"/>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Define potential difference</a:t>
            </a:r>
          </a:p>
          <a:p>
            <a:pPr marL="541338" marR="0" lvl="0" indent="-541338" algn="l" defTabSz="914400" rtl="0" eaLnBrk="1" fontAlgn="auto" latinLnBrk="0" hangingPunct="1">
              <a:lnSpc>
                <a:spcPct val="150000"/>
              </a:lnSpc>
              <a:spcBef>
                <a:spcPts val="0"/>
              </a:spcBef>
              <a:spcAft>
                <a:spcPts val="0"/>
              </a:spcAft>
              <a:buClrTx/>
              <a:buSzTx/>
              <a:buFont typeface="+mj-lt"/>
              <a:buAutoNum type="arabicPeriod"/>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Define Electromotive force (emf) </a:t>
            </a:r>
          </a:p>
          <a:p>
            <a:pPr marL="541338" marR="0" lvl="0" indent="-541338" algn="l" defTabSz="914400" rtl="0" eaLnBrk="1" fontAlgn="auto" latinLnBrk="0" hangingPunct="1">
              <a:lnSpc>
                <a:spcPct val="150000"/>
              </a:lnSpc>
              <a:spcBef>
                <a:spcPts val="0"/>
              </a:spcBef>
              <a:spcAft>
                <a:spcPts val="0"/>
              </a:spcAft>
              <a:buClrTx/>
              <a:buSzTx/>
              <a:buFont typeface="+mj-lt"/>
              <a:buAutoNum type="arabicPeriod"/>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Write an equation for electrical power containing potential difference and current</a:t>
            </a:r>
          </a:p>
          <a:p>
            <a:pPr marL="541338" marR="0" lvl="0" indent="-541338" algn="l" defTabSz="914400" rtl="0" eaLnBrk="1" fontAlgn="auto" latinLnBrk="0" hangingPunct="1">
              <a:lnSpc>
                <a:spcPct val="150000"/>
              </a:lnSpc>
              <a:spcBef>
                <a:spcPts val="0"/>
              </a:spcBef>
              <a:spcAft>
                <a:spcPts val="0"/>
              </a:spcAft>
              <a:buClrTx/>
              <a:buSzTx/>
              <a:buFont typeface="+mj-lt"/>
              <a:buAutoNum type="arabicPeriod"/>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Explain how energy transfers take place in electrical devices.</a:t>
            </a:r>
          </a:p>
        </p:txBody>
      </p:sp>
      <p:sp>
        <p:nvSpPr>
          <p:cNvPr id="2" name="TextBox 1">
            <a:extLst>
              <a:ext uri="{FF2B5EF4-FFF2-40B4-BE49-F238E27FC236}">
                <a16:creationId xmlns:a16="http://schemas.microsoft.com/office/drawing/2014/main" id="{B490D7F5-F498-190D-A0F8-82CBF3AEEE2F}"/>
              </a:ext>
            </a:extLst>
          </p:cNvPr>
          <p:cNvSpPr txBox="1"/>
          <p:nvPr/>
        </p:nvSpPr>
        <p:spPr>
          <a:xfrm>
            <a:off x="278328" y="525148"/>
            <a:ext cx="1943579" cy="523220"/>
          </a:xfrm>
          <a:prstGeom prst="rect">
            <a:avLst/>
          </a:prstGeom>
          <a:solidFill>
            <a:srgbClr val="0070C0"/>
          </a:solidFill>
        </p:spPr>
        <p:txBody>
          <a:bodyPr wrap="square" rtlCol="0">
            <a:spAutoFit/>
          </a:bodyPr>
          <a:lstStyle/>
          <a:p>
            <a:r>
              <a:rPr lang="en-GB" sz="2800" dirty="0">
                <a:solidFill>
                  <a:schemeClr val="bg1"/>
                </a:solidFill>
              </a:rPr>
              <a:t>DO NOW</a:t>
            </a:r>
          </a:p>
        </p:txBody>
      </p:sp>
    </p:spTree>
    <p:extLst>
      <p:ext uri="{BB962C8B-B14F-4D97-AF65-F5344CB8AC3E}">
        <p14:creationId xmlns:p14="http://schemas.microsoft.com/office/powerpoint/2010/main" val="27099901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F50F77DF-951E-E85A-782C-746AE9CF3A03}"/>
              </a:ext>
            </a:extLst>
          </p:cNvPr>
          <p:cNvSpPr txBox="1"/>
          <p:nvPr/>
        </p:nvSpPr>
        <p:spPr>
          <a:xfrm>
            <a:off x="170917" y="146729"/>
            <a:ext cx="11340268" cy="6309420"/>
          </a:xfrm>
          <a:prstGeom prst="rect">
            <a:avLst/>
          </a:prstGeom>
          <a:noFill/>
        </p:spPr>
        <p:txBody>
          <a:bodyPr wrap="square">
            <a:spAutoFit/>
          </a:bodyPr>
          <a:lstStyle/>
          <a:p>
            <a:r>
              <a:rPr lang="en-GB" sz="2800" b="1" dirty="0"/>
              <a:t>8.4.2 Common Practical assessment criterial (CPAC) in A-level Physics </a:t>
            </a:r>
          </a:p>
          <a:p>
            <a:endParaRPr lang="en-GB" sz="2800" b="1" dirty="0"/>
          </a:p>
          <a:p>
            <a:r>
              <a:rPr lang="en-GB" sz="2400" dirty="0"/>
              <a:t>In order to be awarded a Pass a student must, by the end of the practical science assessment, consistently and routinely meet the criteria in respect of each competency listed below. </a:t>
            </a:r>
          </a:p>
          <a:p>
            <a:pPr marL="342900" indent="-342900">
              <a:lnSpc>
                <a:spcPct val="200000"/>
              </a:lnSpc>
              <a:buAutoNum type="arabicPeriod"/>
            </a:pPr>
            <a:r>
              <a:rPr lang="en-GB" sz="2400" dirty="0">
                <a:highlight>
                  <a:srgbClr val="FFFF00"/>
                </a:highlight>
              </a:rPr>
              <a:t>Follows written procedures</a:t>
            </a:r>
          </a:p>
          <a:p>
            <a:pPr marL="342900" indent="-342900">
              <a:lnSpc>
                <a:spcPct val="200000"/>
              </a:lnSpc>
              <a:buAutoNum type="arabicPeriod"/>
            </a:pPr>
            <a:r>
              <a:rPr lang="en-GB" sz="2400" dirty="0"/>
              <a:t>Applies investigative approaches and methods when using instruments and equipment </a:t>
            </a:r>
          </a:p>
          <a:p>
            <a:pPr marL="342900" indent="-342900">
              <a:lnSpc>
                <a:spcPct val="200000"/>
              </a:lnSpc>
              <a:buAutoNum type="arabicPeriod"/>
            </a:pPr>
            <a:r>
              <a:rPr lang="en-GB" sz="2400" dirty="0"/>
              <a:t>Safely uses a range of practical equipment and materials </a:t>
            </a:r>
          </a:p>
          <a:p>
            <a:pPr marL="342900" indent="-342900">
              <a:lnSpc>
                <a:spcPct val="200000"/>
              </a:lnSpc>
              <a:buAutoNum type="arabicPeriod"/>
            </a:pPr>
            <a:r>
              <a:rPr lang="en-GB" sz="2400" dirty="0"/>
              <a:t>Makes and records observations</a:t>
            </a:r>
          </a:p>
          <a:p>
            <a:pPr marL="342900" indent="-342900">
              <a:lnSpc>
                <a:spcPct val="200000"/>
              </a:lnSpc>
              <a:buAutoNum type="arabicPeriod"/>
            </a:pPr>
            <a:r>
              <a:rPr lang="en-GB" sz="2400" dirty="0"/>
              <a:t>Researches, references and reports</a:t>
            </a:r>
          </a:p>
          <a:p>
            <a:pPr marL="342900" indent="-342900">
              <a:buAutoNum type="arabicPeriod"/>
            </a:pPr>
            <a:endParaRPr lang="en-GB" dirty="0"/>
          </a:p>
          <a:p>
            <a:pPr marL="342900" indent="-342900">
              <a:buAutoNum type="arabicPeriod"/>
            </a:pPr>
            <a:endParaRPr lang="en-GB" dirty="0"/>
          </a:p>
        </p:txBody>
      </p:sp>
      <p:sp>
        <p:nvSpPr>
          <p:cNvPr id="11" name="TextBox 10">
            <a:extLst>
              <a:ext uri="{FF2B5EF4-FFF2-40B4-BE49-F238E27FC236}">
                <a16:creationId xmlns:a16="http://schemas.microsoft.com/office/drawing/2014/main" id="{545DA651-C58F-D38D-E445-7E416C999C2C}"/>
              </a:ext>
            </a:extLst>
          </p:cNvPr>
          <p:cNvSpPr txBox="1"/>
          <p:nvPr/>
        </p:nvSpPr>
        <p:spPr>
          <a:xfrm>
            <a:off x="7042684" y="5766400"/>
            <a:ext cx="4978399" cy="954107"/>
          </a:xfrm>
          <a:prstGeom prst="rect">
            <a:avLst/>
          </a:prstGeom>
          <a:solidFill>
            <a:schemeClr val="accent2">
              <a:lumMod val="20000"/>
              <a:lumOff val="80000"/>
            </a:schemeClr>
          </a:solidFill>
        </p:spPr>
        <p:txBody>
          <a:bodyPr wrap="square" rtlCol="0">
            <a:spAutoFit/>
          </a:bodyPr>
          <a:lstStyle/>
          <a:p>
            <a:r>
              <a:rPr lang="en-GB" sz="2800" dirty="0"/>
              <a:t>In today’s lesson we are assessing CPAC 1 and CPAC 4b</a:t>
            </a:r>
          </a:p>
        </p:txBody>
      </p:sp>
      <p:sp>
        <p:nvSpPr>
          <p:cNvPr id="16" name="TextBox 15">
            <a:extLst>
              <a:ext uri="{FF2B5EF4-FFF2-40B4-BE49-F238E27FC236}">
                <a16:creationId xmlns:a16="http://schemas.microsoft.com/office/drawing/2014/main" id="{F34BDA38-4C45-5FB5-9FF1-694DB5E0B2D3}"/>
              </a:ext>
            </a:extLst>
          </p:cNvPr>
          <p:cNvSpPr txBox="1"/>
          <p:nvPr/>
        </p:nvSpPr>
        <p:spPr>
          <a:xfrm>
            <a:off x="4368799" y="2253361"/>
            <a:ext cx="6096000" cy="646331"/>
          </a:xfrm>
          <a:prstGeom prst="rect">
            <a:avLst/>
          </a:prstGeom>
          <a:solidFill>
            <a:srgbClr val="FFFF00"/>
          </a:solidFill>
        </p:spPr>
        <p:txBody>
          <a:bodyPr wrap="square">
            <a:spAutoFit/>
          </a:bodyPr>
          <a:lstStyle/>
          <a:p>
            <a:r>
              <a:rPr lang="en-GB" dirty="0"/>
              <a:t>(a) Correctly follows written instructions to carry out experimental techniques or procedures.</a:t>
            </a:r>
          </a:p>
        </p:txBody>
      </p:sp>
      <p:sp>
        <p:nvSpPr>
          <p:cNvPr id="18" name="TextBox 17">
            <a:extLst>
              <a:ext uri="{FF2B5EF4-FFF2-40B4-BE49-F238E27FC236}">
                <a16:creationId xmlns:a16="http://schemas.microsoft.com/office/drawing/2014/main" id="{9874941A-0F19-A321-0E2A-FA54736CE88E}"/>
              </a:ext>
            </a:extLst>
          </p:cNvPr>
          <p:cNvSpPr txBox="1"/>
          <p:nvPr/>
        </p:nvSpPr>
        <p:spPr>
          <a:xfrm>
            <a:off x="5043053" y="4410516"/>
            <a:ext cx="6096000" cy="923330"/>
          </a:xfrm>
          <a:prstGeom prst="rect">
            <a:avLst/>
          </a:prstGeom>
          <a:solidFill>
            <a:srgbClr val="FFFF00"/>
          </a:solidFill>
        </p:spPr>
        <p:txBody>
          <a:bodyPr wrap="square">
            <a:spAutoFit/>
          </a:bodyPr>
          <a:lstStyle/>
          <a:p>
            <a:r>
              <a:rPr lang="en-GB" dirty="0"/>
              <a:t>(b) Obtains accurate, precise and sufficient data for experimental and investigative procedures and records this methodically using appropriate units and conventions. </a:t>
            </a:r>
          </a:p>
        </p:txBody>
      </p:sp>
    </p:spTree>
    <p:extLst>
      <p:ext uri="{BB962C8B-B14F-4D97-AF65-F5344CB8AC3E}">
        <p14:creationId xmlns:p14="http://schemas.microsoft.com/office/powerpoint/2010/main" val="3069579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46632-3D33-030F-F11B-D007BFC5FBCF}"/>
              </a:ext>
            </a:extLst>
          </p:cNvPr>
          <p:cNvSpPr>
            <a:spLocks noGrp="1"/>
          </p:cNvSpPr>
          <p:nvPr>
            <p:ph type="title"/>
          </p:nvPr>
        </p:nvSpPr>
        <p:spPr>
          <a:xfrm>
            <a:off x="83127" y="365125"/>
            <a:ext cx="11270673" cy="1325563"/>
          </a:xfrm>
        </p:spPr>
        <p:txBody>
          <a:bodyPr>
            <a:noAutofit/>
          </a:bodyPr>
          <a:lstStyle/>
          <a:p>
            <a:pPr marL="0" indent="0"/>
            <a:r>
              <a:rPr lang="en-GB" sz="2800" b="1" i="0" dirty="0">
                <a:solidFill>
                  <a:srgbClr val="371376"/>
                </a:solidFill>
                <a:effectLst/>
              </a:rPr>
              <a:t>Practical 5</a:t>
            </a:r>
            <a:br>
              <a:rPr lang="en-GB" sz="2800" b="1" i="0" dirty="0">
                <a:solidFill>
                  <a:srgbClr val="371376"/>
                </a:solidFill>
                <a:effectLst/>
              </a:rPr>
            </a:br>
            <a:r>
              <a:rPr lang="en-GB" sz="2800" b="0" i="0" dirty="0">
                <a:solidFill>
                  <a:srgbClr val="2B2438"/>
                </a:solidFill>
                <a:effectLst/>
              </a:rPr>
              <a:t>Determination of resistivity of a wire using a </a:t>
            </a:r>
            <a:r>
              <a:rPr lang="en-GB" sz="2800" b="0" i="0" dirty="0" err="1">
                <a:solidFill>
                  <a:srgbClr val="2B2438"/>
                </a:solidFill>
                <a:effectLst/>
              </a:rPr>
              <a:t>micrometer</a:t>
            </a:r>
            <a:r>
              <a:rPr lang="en-GB" sz="2800" b="0" i="0" dirty="0">
                <a:solidFill>
                  <a:srgbClr val="2B2438"/>
                </a:solidFill>
                <a:effectLst/>
              </a:rPr>
              <a:t>, ammeter and voltmeter.</a:t>
            </a:r>
            <a:br>
              <a:rPr lang="en-GB" sz="2800" b="0" i="0" dirty="0">
                <a:solidFill>
                  <a:srgbClr val="2B2438"/>
                </a:solidFill>
                <a:effectLst/>
              </a:rPr>
            </a:br>
            <a:endParaRPr lang="en-GB" sz="2800" dirty="0"/>
          </a:p>
        </p:txBody>
      </p:sp>
      <p:sp>
        <p:nvSpPr>
          <p:cNvPr id="3" name="Content Placeholder 2">
            <a:extLst>
              <a:ext uri="{FF2B5EF4-FFF2-40B4-BE49-F238E27FC236}">
                <a16:creationId xmlns:a16="http://schemas.microsoft.com/office/drawing/2014/main" id="{6E7D5292-34D7-0019-2348-CFCA13BC7724}"/>
              </a:ext>
            </a:extLst>
          </p:cNvPr>
          <p:cNvSpPr>
            <a:spLocks noGrp="1"/>
          </p:cNvSpPr>
          <p:nvPr>
            <p:ph idx="1"/>
          </p:nvPr>
        </p:nvSpPr>
        <p:spPr>
          <a:xfrm>
            <a:off x="593103" y="1486260"/>
            <a:ext cx="10515600" cy="4351338"/>
          </a:xfrm>
        </p:spPr>
        <p:txBody>
          <a:bodyPr>
            <a:normAutofit/>
          </a:bodyPr>
          <a:lstStyle/>
          <a:p>
            <a:r>
              <a:rPr lang="en-GB" sz="2200" dirty="0"/>
              <a:t>You will be given equipment to allow you to record results for your practical.</a:t>
            </a:r>
          </a:p>
          <a:p>
            <a:r>
              <a:rPr lang="en-GB" sz="2200" dirty="0"/>
              <a:t>You will be given a partially complete table to record results</a:t>
            </a:r>
          </a:p>
          <a:p>
            <a:r>
              <a:rPr lang="en-GB" sz="2200" dirty="0"/>
              <a:t>You will be given a method to follow.</a:t>
            </a:r>
          </a:p>
          <a:p>
            <a:r>
              <a:rPr lang="en-GB" sz="2200" dirty="0"/>
              <a:t>You must all take measurements during the </a:t>
            </a:r>
          </a:p>
          <a:p>
            <a:r>
              <a:rPr lang="en-GB" sz="2200" dirty="0"/>
              <a:t> practical to show </a:t>
            </a:r>
            <a:r>
              <a:rPr lang="en-GB" sz="2200" dirty="0" err="1"/>
              <a:t>masterary</a:t>
            </a:r>
            <a:r>
              <a:rPr lang="en-GB" sz="2200" dirty="0"/>
              <a:t> of the CPAC</a:t>
            </a:r>
          </a:p>
          <a:p>
            <a:endParaRPr lang="en-GB" sz="2400" dirty="0"/>
          </a:p>
          <a:p>
            <a:r>
              <a:rPr lang="en-GB" sz="2200" dirty="0"/>
              <a:t>NEW Skill using a </a:t>
            </a:r>
            <a:r>
              <a:rPr lang="en-GB" sz="2200" dirty="0" err="1"/>
              <a:t>micrometer</a:t>
            </a:r>
            <a:r>
              <a:rPr lang="en-GB" sz="2200" dirty="0"/>
              <a:t> screw </a:t>
            </a:r>
            <a:r>
              <a:rPr lang="en-GB" sz="2200" dirty="0" err="1"/>
              <a:t>guage</a:t>
            </a:r>
            <a:endParaRPr lang="en-GB" sz="2200" dirty="0"/>
          </a:p>
        </p:txBody>
      </p:sp>
      <p:pic>
        <p:nvPicPr>
          <p:cNvPr id="5" name="Picture 4">
            <a:extLst>
              <a:ext uri="{FF2B5EF4-FFF2-40B4-BE49-F238E27FC236}">
                <a16:creationId xmlns:a16="http://schemas.microsoft.com/office/drawing/2014/main" id="{2AECE920-A47B-4766-1751-2342E636DAAE}"/>
              </a:ext>
            </a:extLst>
          </p:cNvPr>
          <p:cNvPicPr>
            <a:picLocks noChangeAspect="1"/>
          </p:cNvPicPr>
          <p:nvPr/>
        </p:nvPicPr>
        <p:blipFill>
          <a:blip r:embed="rId2"/>
          <a:stretch>
            <a:fillRect/>
          </a:stretch>
        </p:blipFill>
        <p:spPr>
          <a:xfrm>
            <a:off x="6843859" y="2599790"/>
            <a:ext cx="5108837" cy="3973540"/>
          </a:xfrm>
          <a:prstGeom prst="rect">
            <a:avLst/>
          </a:prstGeom>
        </p:spPr>
      </p:pic>
      <p:pic>
        <p:nvPicPr>
          <p:cNvPr id="7" name="Picture 6">
            <a:extLst>
              <a:ext uri="{FF2B5EF4-FFF2-40B4-BE49-F238E27FC236}">
                <a16:creationId xmlns:a16="http://schemas.microsoft.com/office/drawing/2014/main" id="{EE8046E5-DB4E-D1A7-DB04-14EA6FF22803}"/>
              </a:ext>
            </a:extLst>
          </p:cNvPr>
          <p:cNvPicPr>
            <a:picLocks noChangeAspect="1"/>
          </p:cNvPicPr>
          <p:nvPr/>
        </p:nvPicPr>
        <p:blipFill>
          <a:blip r:embed="rId3"/>
          <a:stretch>
            <a:fillRect/>
          </a:stretch>
        </p:blipFill>
        <p:spPr>
          <a:xfrm>
            <a:off x="4747491" y="4466637"/>
            <a:ext cx="2051549" cy="2345705"/>
          </a:xfrm>
          <a:prstGeom prst="rect">
            <a:avLst/>
          </a:prstGeom>
        </p:spPr>
      </p:pic>
      <p:sp>
        <p:nvSpPr>
          <p:cNvPr id="8" name="TextBox 7">
            <a:extLst>
              <a:ext uri="{FF2B5EF4-FFF2-40B4-BE49-F238E27FC236}">
                <a16:creationId xmlns:a16="http://schemas.microsoft.com/office/drawing/2014/main" id="{7E32DEED-36E3-C779-1445-DC3842866704}"/>
              </a:ext>
            </a:extLst>
          </p:cNvPr>
          <p:cNvSpPr txBox="1"/>
          <p:nvPr/>
        </p:nvSpPr>
        <p:spPr>
          <a:xfrm>
            <a:off x="767171" y="4725409"/>
            <a:ext cx="2715491" cy="646331"/>
          </a:xfrm>
          <a:prstGeom prst="rect">
            <a:avLst/>
          </a:prstGeom>
          <a:noFill/>
          <a:ln>
            <a:solidFill>
              <a:schemeClr val="accent5">
                <a:lumMod val="50000"/>
              </a:schemeClr>
            </a:solidFill>
          </a:ln>
        </p:spPr>
        <p:txBody>
          <a:bodyPr wrap="square" rtlCol="0">
            <a:spAutoFit/>
          </a:bodyPr>
          <a:lstStyle/>
          <a:p>
            <a:r>
              <a:rPr lang="en-GB" dirty="0"/>
              <a:t>Zero error – subtract 0.1 from your reading</a:t>
            </a:r>
          </a:p>
        </p:txBody>
      </p:sp>
      <p:cxnSp>
        <p:nvCxnSpPr>
          <p:cNvPr id="12" name="Straight Arrow Connector 11">
            <a:extLst>
              <a:ext uri="{FF2B5EF4-FFF2-40B4-BE49-F238E27FC236}">
                <a16:creationId xmlns:a16="http://schemas.microsoft.com/office/drawing/2014/main" id="{3AE3E925-AFFF-D620-351B-47B6D6603EAD}"/>
              </a:ext>
            </a:extLst>
          </p:cNvPr>
          <p:cNvCxnSpPr>
            <a:cxnSpLocks/>
          </p:cNvCxnSpPr>
          <p:nvPr/>
        </p:nvCxnSpPr>
        <p:spPr>
          <a:xfrm>
            <a:off x="3482662" y="4834094"/>
            <a:ext cx="1832985" cy="217956"/>
          </a:xfrm>
          <a:prstGeom prst="straightConnector1">
            <a:avLst/>
          </a:prstGeom>
          <a:ln w="190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6" name="Straight Arrow Connector 15">
            <a:extLst>
              <a:ext uri="{FF2B5EF4-FFF2-40B4-BE49-F238E27FC236}">
                <a16:creationId xmlns:a16="http://schemas.microsoft.com/office/drawing/2014/main" id="{5351A747-FE5E-D2D7-B41A-3304A7E31549}"/>
              </a:ext>
            </a:extLst>
          </p:cNvPr>
          <p:cNvCxnSpPr>
            <a:cxnSpLocks/>
          </p:cNvCxnSpPr>
          <p:nvPr/>
        </p:nvCxnSpPr>
        <p:spPr>
          <a:xfrm>
            <a:off x="3482662" y="6028702"/>
            <a:ext cx="2100556" cy="183389"/>
          </a:xfrm>
          <a:prstGeom prst="straightConnector1">
            <a:avLst/>
          </a:prstGeom>
          <a:ln w="190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8" name="TextBox 17">
            <a:extLst>
              <a:ext uri="{FF2B5EF4-FFF2-40B4-BE49-F238E27FC236}">
                <a16:creationId xmlns:a16="http://schemas.microsoft.com/office/drawing/2014/main" id="{BF5A7858-5E12-E3F8-DCBA-130A88B89850}"/>
              </a:ext>
            </a:extLst>
          </p:cNvPr>
          <p:cNvSpPr txBox="1"/>
          <p:nvPr/>
        </p:nvSpPr>
        <p:spPr>
          <a:xfrm>
            <a:off x="604028" y="5527170"/>
            <a:ext cx="2715491" cy="1200329"/>
          </a:xfrm>
          <a:prstGeom prst="rect">
            <a:avLst/>
          </a:prstGeom>
          <a:noFill/>
          <a:ln>
            <a:solidFill>
              <a:srgbClr val="002060"/>
            </a:solidFill>
          </a:ln>
        </p:spPr>
        <p:txBody>
          <a:bodyPr wrap="square" rtlCol="0">
            <a:spAutoFit/>
          </a:bodyPr>
          <a:lstStyle/>
          <a:p>
            <a:r>
              <a:rPr lang="en-GB" dirty="0"/>
              <a:t>Reading is 1.5 + 0.26 which gives a reading of 1.76, taking into account the zero error is 1.75</a:t>
            </a:r>
          </a:p>
        </p:txBody>
      </p:sp>
    </p:spTree>
    <p:extLst>
      <p:ext uri="{BB962C8B-B14F-4D97-AF65-F5344CB8AC3E}">
        <p14:creationId xmlns:p14="http://schemas.microsoft.com/office/powerpoint/2010/main" val="1780001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3B3FB55-32D8-4169-9D0E-667A01CDF13A}"/>
              </a:ext>
            </a:extLst>
          </p:cNvPr>
          <p:cNvSpPr/>
          <p:nvPr/>
        </p:nvSpPr>
        <p:spPr>
          <a:xfrm>
            <a:off x="4716071" y="76200"/>
            <a:ext cx="2759858"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sng" strike="noStrike" kern="1200" cap="none" spc="0" normalizeH="0" baseline="0" noProof="0" dirty="0">
                <a:ln>
                  <a:noFill/>
                </a:ln>
                <a:solidFill>
                  <a:prstClr val="black"/>
                </a:solidFill>
                <a:effectLst/>
                <a:uLnTx/>
                <a:uFillTx/>
                <a:latin typeface="Calibri" panose="020F0502020204030204"/>
                <a:ea typeface="+mn-ea"/>
                <a:cs typeface="+mn-cs"/>
              </a:rPr>
              <a:t>12.3 Resistance</a:t>
            </a:r>
          </a:p>
        </p:txBody>
      </p:sp>
      <p:sp>
        <p:nvSpPr>
          <p:cNvPr id="4" name="Rectangle 3">
            <a:extLst>
              <a:ext uri="{FF2B5EF4-FFF2-40B4-BE49-F238E27FC236}">
                <a16:creationId xmlns:a16="http://schemas.microsoft.com/office/drawing/2014/main" id="{3FF12CDB-6F0A-414D-820F-713A9718CCAA}"/>
              </a:ext>
            </a:extLst>
          </p:cNvPr>
          <p:cNvSpPr/>
          <p:nvPr/>
        </p:nvSpPr>
        <p:spPr>
          <a:xfrm>
            <a:off x="0" y="867529"/>
            <a:ext cx="5363586" cy="5122941"/>
          </a:xfrm>
          <a:prstGeom prst="rect">
            <a:avLst/>
          </a:prstGeom>
          <a:solidFill>
            <a:schemeClr val="bg1"/>
          </a:solidFill>
          <a:ln>
            <a:solidFill>
              <a:schemeClr val="tx1"/>
            </a:solidFill>
          </a:ln>
        </p:spPr>
        <p:txBody>
          <a:bodyPr wrap="square">
            <a:spAutoFit/>
          </a:bodyPr>
          <a:lstStyle/>
          <a:p>
            <a:pPr marL="541338" marR="0" lvl="0" indent="-541338" algn="l" defTabSz="914400" rtl="0" eaLnBrk="1" fontAlgn="auto" latinLnBrk="0" hangingPunct="1">
              <a:lnSpc>
                <a:spcPct val="150000"/>
              </a:lnSpc>
              <a:spcBef>
                <a:spcPts val="0"/>
              </a:spcBef>
              <a:spcAft>
                <a:spcPts val="0"/>
              </a:spcAft>
              <a:buClrTx/>
              <a:buSzTx/>
              <a:buFont typeface="+mj-lt"/>
              <a:buAutoNum type="arabicPeriod"/>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Define electric current. </a:t>
            </a:r>
          </a:p>
          <a:p>
            <a:pPr marL="541338" marR="0" lvl="0" indent="-541338" algn="l" defTabSz="914400" rtl="0" eaLnBrk="1" fontAlgn="auto" latinLnBrk="0" hangingPunct="1">
              <a:lnSpc>
                <a:spcPct val="150000"/>
              </a:lnSpc>
              <a:spcBef>
                <a:spcPts val="0"/>
              </a:spcBef>
              <a:spcAft>
                <a:spcPts val="0"/>
              </a:spcAft>
              <a:buClrTx/>
              <a:buSzTx/>
              <a:buFont typeface="+mj-lt"/>
              <a:buAutoNum type="arabicPeriod"/>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State what electric current is due to. </a:t>
            </a:r>
          </a:p>
          <a:p>
            <a:pPr marL="541338" marR="0" lvl="0" indent="-541338" algn="l" defTabSz="914400" rtl="0" eaLnBrk="1" fontAlgn="auto" latinLnBrk="0" hangingPunct="1">
              <a:lnSpc>
                <a:spcPct val="150000"/>
              </a:lnSpc>
              <a:spcBef>
                <a:spcPts val="0"/>
              </a:spcBef>
              <a:spcAft>
                <a:spcPts val="0"/>
              </a:spcAft>
              <a:buClrTx/>
              <a:buSzTx/>
              <a:buFont typeface="+mj-lt"/>
              <a:buAutoNum type="arabicPeriod"/>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Name the charge carriers in metals. </a:t>
            </a:r>
          </a:p>
          <a:p>
            <a:pPr marL="541338" marR="0" lvl="0" indent="-541338" algn="l" defTabSz="914400" rtl="0" eaLnBrk="1" fontAlgn="auto" latinLnBrk="0" hangingPunct="1">
              <a:lnSpc>
                <a:spcPct val="150000"/>
              </a:lnSpc>
              <a:spcBef>
                <a:spcPts val="0"/>
              </a:spcBef>
              <a:spcAft>
                <a:spcPts val="0"/>
              </a:spcAft>
              <a:buClrTx/>
              <a:buSzTx/>
              <a:buFont typeface="+mj-lt"/>
              <a:buAutoNum type="arabicPeriod"/>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State what leads to the electrical properties of metals. </a:t>
            </a:r>
          </a:p>
          <a:p>
            <a:pPr marL="541338" marR="0" lvl="0" indent="-541338" algn="l" defTabSz="914400" rtl="0" eaLnBrk="1" fontAlgn="auto" latinLnBrk="0" hangingPunct="1">
              <a:lnSpc>
                <a:spcPct val="150000"/>
              </a:lnSpc>
              <a:spcBef>
                <a:spcPts val="0"/>
              </a:spcBef>
              <a:spcAft>
                <a:spcPts val="0"/>
              </a:spcAft>
              <a:buClrTx/>
              <a:buSzTx/>
              <a:buFont typeface="+mj-lt"/>
              <a:buAutoNum type="arabicPeriod"/>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Define potential difference</a:t>
            </a:r>
          </a:p>
          <a:p>
            <a:pPr marL="541338" marR="0" lvl="0" indent="-541338" algn="l" defTabSz="914400" rtl="0" eaLnBrk="1" fontAlgn="auto" latinLnBrk="0" hangingPunct="1">
              <a:lnSpc>
                <a:spcPct val="150000"/>
              </a:lnSpc>
              <a:spcBef>
                <a:spcPts val="0"/>
              </a:spcBef>
              <a:spcAft>
                <a:spcPts val="0"/>
              </a:spcAft>
              <a:buClrTx/>
              <a:buSzTx/>
              <a:buFont typeface="+mj-lt"/>
              <a:buAutoNum type="arabicPeriod"/>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Define Electromotive force (emf) </a:t>
            </a:r>
          </a:p>
          <a:p>
            <a:pPr marL="541338" marR="0" lvl="0" indent="-541338" algn="l" defTabSz="914400" rtl="0" eaLnBrk="1" fontAlgn="auto" latinLnBrk="0" hangingPunct="1">
              <a:lnSpc>
                <a:spcPct val="150000"/>
              </a:lnSpc>
              <a:spcBef>
                <a:spcPts val="0"/>
              </a:spcBef>
              <a:spcAft>
                <a:spcPts val="0"/>
              </a:spcAft>
              <a:buClrTx/>
              <a:buSzTx/>
              <a:buFont typeface="+mj-lt"/>
              <a:buAutoNum type="arabicPeriod"/>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Write an equation for electrical power containing potential difference and current</a:t>
            </a:r>
          </a:p>
          <a:p>
            <a:pPr marL="541338" marR="0" lvl="0" indent="-541338" algn="l" defTabSz="914400" rtl="0" eaLnBrk="1" fontAlgn="auto" latinLnBrk="0" hangingPunct="1">
              <a:lnSpc>
                <a:spcPct val="150000"/>
              </a:lnSpc>
              <a:spcBef>
                <a:spcPts val="0"/>
              </a:spcBef>
              <a:spcAft>
                <a:spcPts val="0"/>
              </a:spcAft>
              <a:buClrTx/>
              <a:buSzTx/>
              <a:buFont typeface="+mj-lt"/>
              <a:buAutoNum type="arabicPeriod"/>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Explain how energy transfers take place in electrical devices.</a:t>
            </a:r>
          </a:p>
        </p:txBody>
      </p:sp>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035B3CD5-5E06-3FEC-7076-67E5B4E51839}"/>
                  </a:ext>
                </a:extLst>
              </p:cNvPr>
              <p:cNvSpPr/>
              <p:nvPr/>
            </p:nvSpPr>
            <p:spPr>
              <a:xfrm>
                <a:off x="5560827" y="867529"/>
                <a:ext cx="6450420" cy="5584606"/>
              </a:xfrm>
              <a:prstGeom prst="rect">
                <a:avLst/>
              </a:prstGeom>
              <a:solidFill>
                <a:schemeClr val="bg1"/>
              </a:solidFill>
              <a:ln>
                <a:solidFill>
                  <a:srgbClr val="FF0000"/>
                </a:solidFill>
              </a:ln>
            </p:spPr>
            <p:txBody>
              <a:bodyPr wrap="square">
                <a:spAutoFit/>
              </a:bodyPr>
              <a:lstStyle/>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GB" sz="2000" b="0" i="0" u="none" strike="noStrike" kern="1200" cap="none" spc="0" normalizeH="0" baseline="0" noProof="0" dirty="0">
                    <a:ln>
                      <a:noFill/>
                    </a:ln>
                    <a:solidFill>
                      <a:srgbClr val="FF0000"/>
                    </a:solidFill>
                    <a:effectLst/>
                    <a:uLnTx/>
                    <a:uFillTx/>
                    <a:latin typeface="Calibri" panose="020F0502020204030204"/>
                    <a:ea typeface="+mn-ea"/>
                    <a:cs typeface="+mn-cs"/>
                  </a:rPr>
                  <a:t>Electric current is the rate of flow of charge. </a:t>
                </a:r>
                <a14:m>
                  <m:oMath xmlns:m="http://schemas.openxmlformats.org/officeDocument/2006/math">
                    <m:r>
                      <a:rPr kumimoji="0" lang="en-GB" sz="2000" b="0" i="0"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m:t>
                    </m:r>
                    <m:r>
                      <m:rPr>
                        <m:sty m:val="p"/>
                      </m:rPr>
                      <a:rPr kumimoji="0" lang="en-GB" sz="2000" b="0" i="0"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Q</m:t>
                    </m:r>
                    <m:r>
                      <a:rPr kumimoji="0" lang="en-GB" sz="2000" b="0" i="0"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m:t>
                    </m:r>
                    <m:r>
                      <m:rPr>
                        <m:sty m:val="p"/>
                      </m:rPr>
                      <a:rPr kumimoji="0" lang="en-GB" sz="2000" b="0" i="0"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I</m:t>
                    </m:r>
                    <m:r>
                      <a:rPr kumimoji="0" lang="en-GB" sz="2000" b="0" i="0"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m:t>
                    </m:r>
                    <m:r>
                      <m:rPr>
                        <m:sty m:val="p"/>
                      </m:rPr>
                      <a:rPr kumimoji="0" lang="en-GB" sz="2000" b="0" i="0" u="none" strike="noStrike" kern="1200" cap="none" spc="0" normalizeH="0" baseline="0" noProof="0" smtClean="0">
                        <a:ln>
                          <a:noFill/>
                        </a:ln>
                        <a:solidFill>
                          <a:srgbClr val="FF0000"/>
                        </a:solidFill>
                        <a:effectLst/>
                        <a:uLnTx/>
                        <a:uFillTx/>
                        <a:latin typeface="Cambria Math" panose="02040503050406030204" pitchFamily="18" charset="0"/>
                        <a:ea typeface="Cambria Math" panose="02040503050406030204" pitchFamily="18" charset="0"/>
                        <a:cs typeface="+mn-cs"/>
                      </a:rPr>
                      <m:t>t</m:t>
                    </m:r>
                  </m:oMath>
                </a14:m>
                <a:endParaRPr kumimoji="0" lang="en-GB" sz="2000" b="0" i="0" u="none" strike="noStrike" kern="1200" cap="none" spc="0" normalizeH="0" baseline="0" noProof="0" dirty="0">
                  <a:ln>
                    <a:noFill/>
                  </a:ln>
                  <a:solidFill>
                    <a:srgbClr val="FF0000"/>
                  </a:solidFill>
                  <a:effectLst/>
                  <a:uLnTx/>
                  <a:uFillTx/>
                  <a:latin typeface="Calibri" panose="020F0502020204030204"/>
                  <a:ea typeface="+mn-ea"/>
                  <a:cs typeface="+mn-cs"/>
                </a:endParaRPr>
              </a:p>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GB" sz="2000" b="0" i="0" u="none" strike="noStrike" kern="1200" cap="none" spc="0" normalizeH="0" baseline="0" noProof="0" dirty="0">
                    <a:ln>
                      <a:noFill/>
                    </a:ln>
                    <a:solidFill>
                      <a:srgbClr val="FF0000"/>
                    </a:solidFill>
                    <a:effectLst/>
                    <a:uLnTx/>
                    <a:uFillTx/>
                    <a:latin typeface="Calibri" panose="020F0502020204030204"/>
                    <a:ea typeface="+mn-ea"/>
                    <a:cs typeface="+mn-cs"/>
                  </a:rPr>
                  <a:t>Current is due to charged particles called charge carriers. </a:t>
                </a:r>
              </a:p>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GB" sz="2000" b="0" i="0" u="none" strike="noStrike" kern="1200" cap="none" spc="0" normalizeH="0" baseline="0" noProof="0" dirty="0">
                    <a:ln>
                      <a:noFill/>
                    </a:ln>
                    <a:solidFill>
                      <a:srgbClr val="FF0000"/>
                    </a:solidFill>
                    <a:effectLst/>
                    <a:uLnTx/>
                    <a:uFillTx/>
                    <a:latin typeface="Calibri" panose="020F0502020204030204"/>
                    <a:ea typeface="+mn-ea"/>
                    <a:cs typeface="+mn-cs"/>
                  </a:rPr>
                  <a:t>In metals charge carriers are conduction electrons. </a:t>
                </a:r>
              </a:p>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GB" sz="2000" b="0" i="0" u="none" strike="noStrike" kern="1200" cap="none" spc="0" normalizeH="0" baseline="0" noProof="0" dirty="0">
                    <a:ln>
                      <a:noFill/>
                    </a:ln>
                    <a:solidFill>
                      <a:srgbClr val="FF0000"/>
                    </a:solidFill>
                    <a:effectLst/>
                    <a:uLnTx/>
                    <a:uFillTx/>
                    <a:latin typeface="Calibri" panose="020F0502020204030204"/>
                    <a:ea typeface="+mn-ea"/>
                    <a:cs typeface="+mn-cs"/>
                  </a:rPr>
                  <a:t>Metallic conductors – most electrons are attached to atoms but some are delocalised and free to move.</a:t>
                </a:r>
              </a:p>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GB" sz="2000" b="0" i="0" u="none" strike="noStrike" kern="1200" cap="none" spc="0" normalizeH="0" baseline="0" noProof="0" dirty="0">
                    <a:ln>
                      <a:noFill/>
                    </a:ln>
                    <a:solidFill>
                      <a:srgbClr val="FF0000"/>
                    </a:solidFill>
                    <a:effectLst/>
                    <a:uLnTx/>
                    <a:uFillTx/>
                    <a:latin typeface="Calibri" panose="020F0502020204030204"/>
                    <a:ea typeface="+mn-ea"/>
                    <a:cs typeface="Calibri" panose="020F0502020204030204" pitchFamily="34" charset="0"/>
                  </a:rPr>
                  <a:t>Potential difference – The work done per unit charge.</a:t>
                </a:r>
              </a:p>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GB" sz="2000" b="0" i="0" u="none" strike="noStrike" kern="1200" cap="none" spc="0" normalizeH="0" baseline="0" noProof="0" dirty="0">
                    <a:ln>
                      <a:noFill/>
                    </a:ln>
                    <a:solidFill>
                      <a:srgbClr val="FF0000"/>
                    </a:solidFill>
                    <a:effectLst/>
                    <a:uLnTx/>
                    <a:uFillTx/>
                    <a:latin typeface="Calibri" panose="020F0502020204030204"/>
                    <a:ea typeface="+mn-ea"/>
                    <a:cs typeface="+mn-cs"/>
                  </a:rPr>
                  <a:t>Electromotive force (emf) – The amount of electrical energy per unit charge produced inside a source of electrical energy.</a:t>
                </a:r>
                <a:endParaRPr kumimoji="0" lang="en-GB" sz="2000" b="0" i="0" u="none" strike="noStrike" kern="1200" cap="none" spc="0" normalizeH="0" baseline="0" noProof="0" dirty="0">
                  <a:ln>
                    <a:noFill/>
                  </a:ln>
                  <a:solidFill>
                    <a:srgbClr val="FF0000"/>
                  </a:solidFill>
                  <a:effectLst/>
                  <a:uLnTx/>
                  <a:uFillTx/>
                  <a:latin typeface="Calibri" panose="020F0502020204030204"/>
                  <a:ea typeface="+mn-ea"/>
                  <a:cs typeface="Calibri" panose="020F0502020204030204" pitchFamily="34" charset="0"/>
                </a:endParaRPr>
              </a:p>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GB" sz="2000" b="0" i="0" u="none" strike="noStrike" kern="1200" cap="none" spc="0" normalizeH="0" baseline="0" noProof="0" dirty="0">
                    <a:ln>
                      <a:noFill/>
                    </a:ln>
                    <a:solidFill>
                      <a:srgbClr val="FF0000"/>
                    </a:solidFill>
                    <a:effectLst/>
                    <a:uLnTx/>
                    <a:uFillTx/>
                    <a:latin typeface="Calibri" panose="020F0502020204030204"/>
                    <a:ea typeface="+mn-ea"/>
                    <a:cs typeface="Calibri" panose="020F0502020204030204" pitchFamily="34" charset="0"/>
                  </a:rPr>
                  <a:t>Power = Current x potential difference.</a:t>
                </a:r>
              </a:p>
              <a:p>
                <a:pPr marL="342900" marR="0" lvl="0" indent="-342900" algn="l" defTabSz="914400" rtl="0" eaLnBrk="1" fontAlgn="auto" latinLnBrk="0" hangingPunct="1">
                  <a:lnSpc>
                    <a:spcPct val="150000"/>
                  </a:lnSpc>
                  <a:spcBef>
                    <a:spcPts val="0"/>
                  </a:spcBef>
                  <a:spcAft>
                    <a:spcPts val="0"/>
                  </a:spcAft>
                  <a:buClrTx/>
                  <a:buSzTx/>
                  <a:buFont typeface="+mj-lt"/>
                  <a:buAutoNum type="arabicPeriod"/>
                  <a:tabLst/>
                  <a:defRPr/>
                </a:pPr>
                <a:r>
                  <a:rPr kumimoji="0" lang="en-GB" sz="2000" b="0" i="0" u="none" strike="noStrike" kern="1200" cap="none" spc="0" normalizeH="0" baseline="0" noProof="0" dirty="0">
                    <a:ln>
                      <a:noFill/>
                    </a:ln>
                    <a:solidFill>
                      <a:srgbClr val="FF0000"/>
                    </a:solidFill>
                    <a:effectLst/>
                    <a:uLnTx/>
                    <a:uFillTx/>
                    <a:latin typeface="Calibri" panose="020F0502020204030204"/>
                    <a:ea typeface="+mn-ea"/>
                    <a:cs typeface="Calibri" panose="020F0502020204030204" pitchFamily="34" charset="0"/>
                  </a:rPr>
                  <a:t>As charge carriers move through an electrical circuit they collide with atoms transferring energy to them. </a:t>
                </a:r>
                <a:endParaRPr kumimoji="0" lang="en-GB" sz="20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mc:Choice>
        <mc:Fallback xmlns="">
          <p:sp>
            <p:nvSpPr>
              <p:cNvPr id="2" name="Rectangle 1">
                <a:extLst>
                  <a:ext uri="{FF2B5EF4-FFF2-40B4-BE49-F238E27FC236}">
                    <a16:creationId xmlns:a16="http://schemas.microsoft.com/office/drawing/2014/main" id="{035B3CD5-5E06-3FEC-7076-67E5B4E51839}"/>
                  </a:ext>
                </a:extLst>
              </p:cNvPr>
              <p:cNvSpPr>
                <a:spLocks noRot="1" noChangeAspect="1" noMove="1" noResize="1" noEditPoints="1" noAdjustHandles="1" noChangeArrowheads="1" noChangeShapeType="1" noTextEdit="1"/>
              </p:cNvSpPr>
              <p:nvPr/>
            </p:nvSpPr>
            <p:spPr>
              <a:xfrm>
                <a:off x="5560827" y="867529"/>
                <a:ext cx="6450420" cy="5584606"/>
              </a:xfrm>
              <a:prstGeom prst="rect">
                <a:avLst/>
              </a:prstGeom>
              <a:blipFill>
                <a:blip r:embed="rId2"/>
                <a:stretch>
                  <a:fillRect l="-943" r="-849" b="-871"/>
                </a:stretch>
              </a:blipFill>
              <a:ln>
                <a:solidFill>
                  <a:srgbClr val="FF0000"/>
                </a:solidFill>
              </a:ln>
            </p:spPr>
            <p:txBody>
              <a:bodyPr/>
              <a:lstStyle/>
              <a:p>
                <a:r>
                  <a:rPr lang="en-GB">
                    <a:noFill/>
                  </a:rPr>
                  <a:t> </a:t>
                </a:r>
              </a:p>
            </p:txBody>
          </p:sp>
        </mc:Fallback>
      </mc:AlternateContent>
    </p:spTree>
    <p:extLst>
      <p:ext uri="{BB962C8B-B14F-4D97-AF65-F5344CB8AC3E}">
        <p14:creationId xmlns:p14="http://schemas.microsoft.com/office/powerpoint/2010/main" val="1008453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fade">
                                      <p:cBhvr>
                                        <p:cTn id="37" dur="500"/>
                                        <p:tgtEl>
                                          <p:spTgt spid="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Effect transition="in" filter="fade">
                                      <p:cBhvr>
                                        <p:cTn id="4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AA6414D-A69B-4AA3-B855-57CAAA681320}"/>
              </a:ext>
            </a:extLst>
          </p:cNvPr>
          <p:cNvSpPr/>
          <p:nvPr/>
        </p:nvSpPr>
        <p:spPr>
          <a:xfrm>
            <a:off x="446808" y="240302"/>
            <a:ext cx="171848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sng" strike="noStrike" kern="1200" cap="none" spc="0" normalizeH="0" baseline="0" noProof="0" dirty="0">
                <a:ln>
                  <a:noFill/>
                </a:ln>
                <a:solidFill>
                  <a:prstClr val="black"/>
                </a:solidFill>
                <a:effectLst/>
                <a:uLnTx/>
                <a:uFillTx/>
                <a:latin typeface="Calibri" panose="020F0502020204030204"/>
                <a:ea typeface="+mn-ea"/>
                <a:cs typeface="+mn-cs"/>
              </a:rPr>
              <a:t>Resistance</a:t>
            </a:r>
          </a:p>
        </p:txBody>
      </p:sp>
      <p:sp>
        <p:nvSpPr>
          <p:cNvPr id="5" name="TextBox 4">
            <a:extLst>
              <a:ext uri="{FF2B5EF4-FFF2-40B4-BE49-F238E27FC236}">
                <a16:creationId xmlns:a16="http://schemas.microsoft.com/office/drawing/2014/main" id="{81AD389B-93D2-49A8-B2AA-414CB1DC42DE}"/>
              </a:ext>
            </a:extLst>
          </p:cNvPr>
          <p:cNvSpPr txBox="1"/>
          <p:nvPr/>
        </p:nvSpPr>
        <p:spPr>
          <a:xfrm>
            <a:off x="446808" y="990600"/>
            <a:ext cx="11059392" cy="830997"/>
          </a:xfrm>
          <a:prstGeom prst="rect">
            <a:avLst/>
          </a:prstGeom>
          <a:solidFill>
            <a:srgbClr val="FFFF00"/>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Resistance – a measure of how difficult it is for current to flow through a component in a circuit.</a:t>
            </a:r>
          </a:p>
        </p:txBody>
      </p:sp>
      <p:sp>
        <p:nvSpPr>
          <p:cNvPr id="9" name="TextBox 8">
            <a:extLst>
              <a:ext uri="{FF2B5EF4-FFF2-40B4-BE49-F238E27FC236}">
                <a16:creationId xmlns:a16="http://schemas.microsoft.com/office/drawing/2014/main" id="{71D30417-91BD-4AA5-9A5A-2E7864A76E77}"/>
              </a:ext>
            </a:extLst>
          </p:cNvPr>
          <p:cNvSpPr txBox="1"/>
          <p:nvPr/>
        </p:nvSpPr>
        <p:spPr>
          <a:xfrm>
            <a:off x="446808" y="1980880"/>
            <a:ext cx="11059392" cy="830997"/>
          </a:xfrm>
          <a:prstGeom prst="rect">
            <a:avLst/>
          </a:prstGeom>
          <a:solidFill>
            <a:schemeClr val="bg1"/>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Resistance is caused by the collision between charge carriers in a material, with each other, and fixed position positive ions.</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6BA6477B-4E26-44BB-892C-DE2C5C1E269F}"/>
                  </a:ext>
                </a:extLst>
              </p:cNvPr>
              <p:cNvSpPr txBox="1"/>
              <p:nvPr/>
            </p:nvSpPr>
            <p:spPr>
              <a:xfrm>
                <a:off x="446808" y="3094774"/>
                <a:ext cx="11059392" cy="766044"/>
              </a:xfrm>
              <a:prstGeom prst="rect">
                <a:avLst/>
              </a:prstGeom>
              <a:solidFill>
                <a:srgbClr val="FFFF00"/>
              </a:solidFill>
              <a:ln>
                <a:solidFill>
                  <a:schemeClr val="tx1"/>
                </a:solidFill>
              </a:ln>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𝑇h𝑒</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𝑟𝑒𝑠𝑖𝑠𝑡𝑎𝑛𝑐𝑒</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𝑜𝑓</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𝑎</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𝑐𝑜𝑚𝑝𝑜𝑛𝑒𝑛𝑡</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𝑇h𝑒</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𝑃𝑑</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𝑎𝑐𝑟𝑜𝑠𝑠</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𝑡h𝑒</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𝑐𝑜𝑚𝑝𝑜𝑛𝑒𝑛𝑡</m:t>
                          </m:r>
                        </m:num>
                        <m:den>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𝑇h𝑒</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𝑐𝑢𝑟𝑟𝑒𝑛𝑡</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𝑡h𝑟𝑜𝑢𝑔h</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𝑡h𝑒</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𝑐𝑜𝑚𝑝𝑜𝑛𝑒𝑛𝑡</m:t>
                          </m:r>
                        </m:den>
                      </m:f>
                    </m:oMath>
                  </m:oMathPara>
                </a14:m>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1" name="TextBox 10">
                <a:extLst>
                  <a:ext uri="{FF2B5EF4-FFF2-40B4-BE49-F238E27FC236}">
                    <a16:creationId xmlns:a16="http://schemas.microsoft.com/office/drawing/2014/main" id="{6BA6477B-4E26-44BB-892C-DE2C5C1E269F}"/>
                  </a:ext>
                </a:extLst>
              </p:cNvPr>
              <p:cNvSpPr txBox="1">
                <a:spLocks noRot="1" noChangeAspect="1" noMove="1" noResize="1" noEditPoints="1" noAdjustHandles="1" noChangeArrowheads="1" noChangeShapeType="1" noTextEdit="1"/>
              </p:cNvSpPr>
              <p:nvPr/>
            </p:nvSpPr>
            <p:spPr>
              <a:xfrm>
                <a:off x="446808" y="3094774"/>
                <a:ext cx="11059392" cy="766044"/>
              </a:xfrm>
              <a:prstGeom prst="rect">
                <a:avLst/>
              </a:prstGeom>
              <a:blipFill>
                <a:blip r:embed="rId2"/>
                <a:stretch>
                  <a:fillRect/>
                </a:stretch>
              </a:blipFill>
              <a:ln>
                <a:solidFill>
                  <a:schemeClr val="tx1"/>
                </a:solidFill>
              </a:ln>
            </p:spPr>
            <p:txBody>
              <a:bodyPr/>
              <a:lstStyle/>
              <a:p>
                <a:r>
                  <a:rPr lang="en-GB">
                    <a:noFill/>
                  </a:rPr>
                  <a:t> </a:t>
                </a:r>
              </a:p>
            </p:txBody>
          </p:sp>
        </mc:Fallback>
      </mc:AlternateContent>
      <p:sp>
        <p:nvSpPr>
          <p:cNvPr id="12" name="Rectangle 11">
            <a:extLst>
              <a:ext uri="{FF2B5EF4-FFF2-40B4-BE49-F238E27FC236}">
                <a16:creationId xmlns:a16="http://schemas.microsoft.com/office/drawing/2014/main" id="{94D69D9A-2878-4410-AE89-2227AF7F00BB}"/>
              </a:ext>
            </a:extLst>
          </p:cNvPr>
          <p:cNvSpPr/>
          <p:nvPr/>
        </p:nvSpPr>
        <p:spPr>
          <a:xfrm>
            <a:off x="467910" y="6019800"/>
            <a:ext cx="11059392" cy="523220"/>
          </a:xfrm>
          <a:prstGeom prst="rect">
            <a:avLst/>
          </a:prstGeom>
          <a:solidFill>
            <a:schemeClr val="bg1"/>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The unit of resistance is the Ohm (</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Ω</a:t>
            </a: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 and is defined as 1 volt per ampere</a:t>
            </a:r>
          </a:p>
        </p:txBody>
      </p:sp>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id="{7C16B27C-53C1-4385-9A74-27D70561BDFA}"/>
                  </a:ext>
                </a:extLst>
              </p:cNvPr>
              <p:cNvSpPr/>
              <p:nvPr/>
            </p:nvSpPr>
            <p:spPr>
              <a:xfrm>
                <a:off x="5272473" y="4350464"/>
                <a:ext cx="1647054" cy="1240789"/>
              </a:xfrm>
              <a:prstGeom prst="rect">
                <a:avLst/>
              </a:prstGeom>
              <a:solidFill>
                <a:srgbClr val="FFFF00"/>
              </a:solidFill>
              <a:ln>
                <a:solidFill>
                  <a:schemeClr val="tx1"/>
                </a:solid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en-GB" sz="4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𝑅</m:t>
                      </m:r>
                      <m:r>
                        <a:rPr kumimoji="0" lang="en-GB" sz="4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f>
                        <m:fPr>
                          <m:ctrlPr>
                            <a:rPr kumimoji="0" lang="en-GB" sz="4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r>
                            <a:rPr kumimoji="0" lang="en-GB" sz="4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𝑉</m:t>
                          </m:r>
                        </m:num>
                        <m:den>
                          <m:r>
                            <a:rPr kumimoji="0" lang="en-GB" sz="40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𝐼</m:t>
                          </m:r>
                        </m:den>
                      </m:f>
                    </m:oMath>
                  </m:oMathPara>
                </a14:m>
                <a:endParaRPr kumimoji="0" lang="en-GB"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5" name="Rectangle 14">
                <a:extLst>
                  <a:ext uri="{FF2B5EF4-FFF2-40B4-BE49-F238E27FC236}">
                    <a16:creationId xmlns:a16="http://schemas.microsoft.com/office/drawing/2014/main" id="{7C16B27C-53C1-4385-9A74-27D70561BDFA}"/>
                  </a:ext>
                </a:extLst>
              </p:cNvPr>
              <p:cNvSpPr>
                <a:spLocks noRot="1" noChangeAspect="1" noMove="1" noResize="1" noEditPoints="1" noAdjustHandles="1" noChangeArrowheads="1" noChangeShapeType="1" noTextEdit="1"/>
              </p:cNvSpPr>
              <p:nvPr/>
            </p:nvSpPr>
            <p:spPr>
              <a:xfrm>
                <a:off x="5272473" y="4350464"/>
                <a:ext cx="1647054" cy="1240789"/>
              </a:xfrm>
              <a:prstGeom prst="rect">
                <a:avLst/>
              </a:prstGeom>
              <a:blipFill>
                <a:blip r:embed="rId3"/>
                <a:stretch>
                  <a:fillRect/>
                </a:stretch>
              </a:blipFill>
              <a:ln>
                <a:solidFill>
                  <a:schemeClr val="tx1"/>
                </a:solidFill>
              </a:ln>
            </p:spPr>
            <p:txBody>
              <a:bodyPr/>
              <a:lstStyle/>
              <a:p>
                <a:r>
                  <a:rPr lang="en-GB">
                    <a:noFill/>
                  </a:rPr>
                  <a:t> </a:t>
                </a:r>
              </a:p>
            </p:txBody>
          </p:sp>
        </mc:Fallback>
      </mc:AlternateContent>
    </p:spTree>
    <p:extLst>
      <p:ext uri="{BB962C8B-B14F-4D97-AF65-F5344CB8AC3E}">
        <p14:creationId xmlns:p14="http://schemas.microsoft.com/office/powerpoint/2010/main" val="584637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3B6899D-7B09-450B-9357-65B99CC4ADBC}"/>
              </a:ext>
            </a:extLst>
          </p:cNvPr>
          <p:cNvPicPr/>
          <p:nvPr/>
        </p:nvPicPr>
        <p:blipFill>
          <a:blip r:embed="rId2"/>
          <a:stretch/>
        </p:blipFill>
        <p:spPr>
          <a:xfrm>
            <a:off x="468921" y="1819391"/>
            <a:ext cx="6096000" cy="3801690"/>
          </a:xfrm>
          <a:prstGeom prst="rect">
            <a:avLst/>
          </a:prstGeom>
          <a:ln>
            <a:solidFill>
              <a:schemeClr val="tx1"/>
            </a:solidFill>
          </a:ln>
        </p:spPr>
      </p:pic>
      <p:sp>
        <p:nvSpPr>
          <p:cNvPr id="12" name="Rectangle 11">
            <a:extLst>
              <a:ext uri="{FF2B5EF4-FFF2-40B4-BE49-F238E27FC236}">
                <a16:creationId xmlns:a16="http://schemas.microsoft.com/office/drawing/2014/main" id="{ABD5BC08-9B2D-48CE-8B6D-8FC2EA7D6EE2}"/>
              </a:ext>
            </a:extLst>
          </p:cNvPr>
          <p:cNvSpPr/>
          <p:nvPr/>
        </p:nvSpPr>
        <p:spPr>
          <a:xfrm>
            <a:off x="438443" y="204842"/>
            <a:ext cx="141570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sng" strike="noStrike" kern="1200" cap="none" spc="0" normalizeH="0" baseline="0" noProof="0" dirty="0">
                <a:ln>
                  <a:noFill/>
                </a:ln>
                <a:solidFill>
                  <a:prstClr val="black"/>
                </a:solidFill>
                <a:effectLst/>
                <a:uLnTx/>
                <a:uFillTx/>
                <a:latin typeface="Calibri" panose="020F0502020204030204"/>
                <a:ea typeface="+mn-ea"/>
                <a:cs typeface="+mn-cs"/>
              </a:rPr>
              <a:t>Example</a:t>
            </a:r>
          </a:p>
        </p:txBody>
      </p:sp>
      <p:sp>
        <p:nvSpPr>
          <p:cNvPr id="15" name="Rectangle 14">
            <a:extLst>
              <a:ext uri="{FF2B5EF4-FFF2-40B4-BE49-F238E27FC236}">
                <a16:creationId xmlns:a16="http://schemas.microsoft.com/office/drawing/2014/main" id="{D2A649C7-D9E5-43D2-B17E-867CC59B059B}"/>
              </a:ext>
            </a:extLst>
          </p:cNvPr>
          <p:cNvSpPr/>
          <p:nvPr/>
        </p:nvSpPr>
        <p:spPr>
          <a:xfrm>
            <a:off x="468921" y="919783"/>
            <a:ext cx="11265877" cy="707886"/>
          </a:xfrm>
          <a:prstGeom prst="rect">
            <a:avLst/>
          </a:prstGeom>
          <a:solidFill>
            <a:schemeClr val="bg1"/>
          </a:solidFill>
          <a:ln>
            <a:solidFill>
              <a:schemeClr val="tx1"/>
            </a:solidFill>
          </a:ln>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2000" b="0" i="0" u="none" strike="noStrike" kern="1200" cap="none" spc="-1" normalizeH="0" baseline="0" noProof="0" dirty="0">
                <a:ln>
                  <a:noFill/>
                </a:ln>
                <a:solidFill>
                  <a:srgbClr val="000000"/>
                </a:solidFill>
                <a:effectLst/>
                <a:uLnTx/>
                <a:uFill>
                  <a:solidFill>
                    <a:srgbClr val="FFFFFF"/>
                  </a:solidFill>
                </a:uFill>
                <a:latin typeface="Calibri" panose="020F0502020204030204"/>
                <a:ea typeface="+mn-ea"/>
                <a:cs typeface="+mn-cs"/>
              </a:rPr>
              <a:t>Calculate the resistance of the resistor labelled </a:t>
            </a:r>
            <a:r>
              <a:rPr kumimoji="0" lang="en-US" sz="2000" b="1" i="0" u="none" strike="noStrike" kern="1200" cap="none" spc="-1" normalizeH="0" baseline="0" noProof="0" dirty="0">
                <a:ln>
                  <a:noFill/>
                </a:ln>
                <a:solidFill>
                  <a:srgbClr val="000000"/>
                </a:solidFill>
                <a:effectLst/>
                <a:uLnTx/>
                <a:uFill>
                  <a:solidFill>
                    <a:srgbClr val="FFFFFF"/>
                  </a:solidFill>
                </a:uFill>
                <a:latin typeface="Calibri" panose="020F0502020204030204"/>
                <a:ea typeface="Arial"/>
                <a:cs typeface="+mn-cs"/>
              </a:rPr>
              <a:t>R</a:t>
            </a:r>
            <a:r>
              <a:rPr kumimoji="0" lang="en-US" sz="2000" b="0" i="0" u="none" strike="noStrike" kern="1200" cap="none" spc="-1" normalizeH="0" baseline="0" noProof="0" dirty="0">
                <a:ln>
                  <a:noFill/>
                </a:ln>
                <a:solidFill>
                  <a:srgbClr val="000000"/>
                </a:solidFill>
                <a:effectLst/>
                <a:uLnTx/>
                <a:uFill>
                  <a:solidFill>
                    <a:srgbClr val="FFFFFF"/>
                  </a:solidFill>
                </a:uFill>
                <a:latin typeface="Calibri" panose="020F0502020204030204"/>
                <a:ea typeface="Arial"/>
                <a:cs typeface="+mn-cs"/>
              </a:rPr>
              <a:t>, with a current of 0.1A flowing through the circuit.</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2000" b="0" i="0" u="none" strike="noStrike" kern="1200" cap="none" spc="-1" normalizeH="0" baseline="0" noProof="0" dirty="0">
                <a:ln>
                  <a:noFill/>
                </a:ln>
                <a:solidFill>
                  <a:srgbClr val="000000"/>
                </a:solidFill>
                <a:effectLst/>
                <a:uLnTx/>
                <a:uFill>
                  <a:solidFill>
                    <a:srgbClr val="FFFFFF"/>
                  </a:solidFill>
                </a:uFill>
                <a:latin typeface="Calibri" panose="020F0502020204030204"/>
                <a:ea typeface="+mn-ea"/>
                <a:cs typeface="+mn-cs"/>
              </a:rPr>
              <a:t>What happens to the resistance and the current when the switch is closed?</a:t>
            </a: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90FF8E4E-0991-452C-BAA2-978686484637}"/>
              </a:ext>
            </a:extLst>
          </p:cNvPr>
          <p:cNvSpPr txBox="1"/>
          <p:nvPr/>
        </p:nvSpPr>
        <p:spPr>
          <a:xfrm>
            <a:off x="6781800" y="1819390"/>
            <a:ext cx="4941279" cy="707886"/>
          </a:xfrm>
          <a:prstGeom prst="rect">
            <a:avLst/>
          </a:prstGeom>
          <a:solidFill>
            <a:schemeClr val="bg1"/>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Calculate the potential difference across the known resistors.</a:t>
            </a: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042297D5-9D07-43F0-ABEE-5F50B117AE59}"/>
                  </a:ext>
                </a:extLst>
              </p:cNvPr>
              <p:cNvSpPr txBox="1"/>
              <p:nvPr/>
            </p:nvSpPr>
            <p:spPr>
              <a:xfrm>
                <a:off x="6781800" y="2657442"/>
                <a:ext cx="4952998" cy="430887"/>
              </a:xfrm>
              <a:prstGeom prst="rect">
                <a:avLst/>
              </a:prstGeom>
              <a:solidFill>
                <a:schemeClr val="bg1"/>
              </a:solidFill>
              <a:ln>
                <a:solidFill>
                  <a:schemeClr val="tx1"/>
                </a:solidFill>
              </a:ln>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sSub>
                        <m:sSubPr>
                          <m:ctrlPr>
                            <a:rPr kumimoji="0" lang="en-GB"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GB"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𝑉</m:t>
                          </m:r>
                        </m:e>
                        <m:sub>
                          <m:r>
                            <a:rPr kumimoji="0" lang="en-GB"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45</m:t>
                          </m:r>
                        </m:sub>
                      </m:sSub>
                      <m:r>
                        <a:rPr kumimoji="0" lang="en-GB"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GB"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𝐼𝑅</m:t>
                      </m:r>
                      <m:r>
                        <a:rPr kumimoji="0" lang="en-GB"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=0.1 </m:t>
                      </m:r>
                      <m:r>
                        <a:rPr kumimoji="0" lang="en-GB"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GB"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45=4.5</m:t>
                      </m:r>
                      <m:r>
                        <a:rPr kumimoji="0" lang="en-GB"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𝑉</m:t>
                      </m:r>
                    </m:oMath>
                  </m:oMathPara>
                </a14:m>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7" name="TextBox 16">
                <a:extLst>
                  <a:ext uri="{FF2B5EF4-FFF2-40B4-BE49-F238E27FC236}">
                    <a16:creationId xmlns:a16="http://schemas.microsoft.com/office/drawing/2014/main" id="{042297D5-9D07-43F0-ABEE-5F50B117AE59}"/>
                  </a:ext>
                </a:extLst>
              </p:cNvPr>
              <p:cNvSpPr txBox="1">
                <a:spLocks noRot="1" noChangeAspect="1" noMove="1" noResize="1" noEditPoints="1" noAdjustHandles="1" noChangeArrowheads="1" noChangeShapeType="1" noTextEdit="1"/>
              </p:cNvSpPr>
              <p:nvPr/>
            </p:nvSpPr>
            <p:spPr>
              <a:xfrm>
                <a:off x="6781800" y="2657442"/>
                <a:ext cx="4952998" cy="430887"/>
              </a:xfrm>
              <a:prstGeom prst="rect">
                <a:avLst/>
              </a:prstGeom>
              <a:blipFill>
                <a:blip r:embed="rId3"/>
                <a:stretch>
                  <a:fillRect/>
                </a:stretch>
              </a:blipFill>
              <a:ln>
                <a:solidFill>
                  <a:schemeClr val="tx1"/>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60B577A1-9244-4407-9799-26E6354BDCB9}"/>
                  </a:ext>
                </a:extLst>
              </p:cNvPr>
              <p:cNvSpPr txBox="1"/>
              <p:nvPr/>
            </p:nvSpPr>
            <p:spPr>
              <a:xfrm>
                <a:off x="6781800" y="3341606"/>
                <a:ext cx="4952998" cy="430887"/>
              </a:xfrm>
              <a:prstGeom prst="rect">
                <a:avLst/>
              </a:prstGeom>
              <a:solidFill>
                <a:schemeClr val="bg1"/>
              </a:solidFill>
              <a:ln>
                <a:solidFill>
                  <a:schemeClr val="tx1"/>
                </a:solidFill>
              </a:ln>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sSub>
                        <m:sSubPr>
                          <m:ctrlPr>
                            <a:rPr kumimoji="0" lang="en-GB"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GB"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𝑉</m:t>
                          </m:r>
                        </m:e>
                        <m:sub>
                          <m:r>
                            <a:rPr kumimoji="0" lang="en-GB"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60</m:t>
                          </m:r>
                        </m:sub>
                      </m:sSub>
                      <m:r>
                        <a:rPr kumimoji="0" lang="en-GB"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GB"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𝐼𝑅</m:t>
                      </m:r>
                      <m:r>
                        <a:rPr kumimoji="0" lang="en-GB"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=0.1 </m:t>
                      </m:r>
                      <m:r>
                        <a:rPr kumimoji="0" lang="en-GB"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GB"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60=6.0</m:t>
                      </m:r>
                      <m:r>
                        <a:rPr kumimoji="0" lang="en-GB"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𝑉</m:t>
                      </m:r>
                    </m:oMath>
                  </m:oMathPara>
                </a14:m>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8" name="TextBox 17">
                <a:extLst>
                  <a:ext uri="{FF2B5EF4-FFF2-40B4-BE49-F238E27FC236}">
                    <a16:creationId xmlns:a16="http://schemas.microsoft.com/office/drawing/2014/main" id="{60B577A1-9244-4407-9799-26E6354BDCB9}"/>
                  </a:ext>
                </a:extLst>
              </p:cNvPr>
              <p:cNvSpPr txBox="1">
                <a:spLocks noRot="1" noChangeAspect="1" noMove="1" noResize="1" noEditPoints="1" noAdjustHandles="1" noChangeArrowheads="1" noChangeShapeType="1" noTextEdit="1"/>
              </p:cNvSpPr>
              <p:nvPr/>
            </p:nvSpPr>
            <p:spPr>
              <a:xfrm>
                <a:off x="6781800" y="3341606"/>
                <a:ext cx="4952998" cy="430887"/>
              </a:xfrm>
              <a:prstGeom prst="rect">
                <a:avLst/>
              </a:prstGeom>
              <a:blipFill>
                <a:blip r:embed="rId4"/>
                <a:stretch>
                  <a:fillRect/>
                </a:stretch>
              </a:blipFill>
              <a:ln>
                <a:solidFill>
                  <a:schemeClr val="tx1"/>
                </a:solidFill>
              </a:ln>
            </p:spPr>
            <p:txBody>
              <a:bodyPr/>
              <a:lstStyle/>
              <a:p>
                <a:r>
                  <a:rPr lang="en-GB">
                    <a:noFill/>
                  </a:rPr>
                  <a:t> </a:t>
                </a:r>
              </a:p>
            </p:txBody>
          </p:sp>
        </mc:Fallback>
      </mc:AlternateContent>
      <p:sp>
        <p:nvSpPr>
          <p:cNvPr id="19" name="TextBox 18">
            <a:extLst>
              <a:ext uri="{FF2B5EF4-FFF2-40B4-BE49-F238E27FC236}">
                <a16:creationId xmlns:a16="http://schemas.microsoft.com/office/drawing/2014/main" id="{ED48DD18-97B6-42A1-84CD-76CBE66C9E93}"/>
              </a:ext>
            </a:extLst>
          </p:cNvPr>
          <p:cNvSpPr txBox="1"/>
          <p:nvPr/>
        </p:nvSpPr>
        <p:spPr>
          <a:xfrm>
            <a:off x="6763043" y="3976782"/>
            <a:ext cx="4941279" cy="707886"/>
          </a:xfrm>
          <a:prstGeom prst="rect">
            <a:avLst/>
          </a:prstGeom>
          <a:solidFill>
            <a:schemeClr val="bg1"/>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Therefore, the potential difference across R is equal to 1.5V</a:t>
            </a:r>
          </a:p>
        </p:txBody>
      </p:sp>
      <mc:AlternateContent xmlns:mc="http://schemas.openxmlformats.org/markup-compatibility/2006" xmlns:a14="http://schemas.microsoft.com/office/drawing/2010/main">
        <mc:Choice Requires="a14">
          <p:sp>
            <p:nvSpPr>
              <p:cNvPr id="20" name="Rectangle 19">
                <a:extLst>
                  <a:ext uri="{FF2B5EF4-FFF2-40B4-BE49-F238E27FC236}">
                    <a16:creationId xmlns:a16="http://schemas.microsoft.com/office/drawing/2014/main" id="{07F4CD5A-1139-4450-817C-5A534F3DA678}"/>
                  </a:ext>
                </a:extLst>
              </p:cNvPr>
              <p:cNvSpPr/>
              <p:nvPr/>
            </p:nvSpPr>
            <p:spPr>
              <a:xfrm>
                <a:off x="6759526" y="4827401"/>
                <a:ext cx="4941279" cy="793679"/>
              </a:xfrm>
              <a:prstGeom prst="rect">
                <a:avLst/>
              </a:prstGeom>
              <a:solidFill>
                <a:schemeClr val="bg1"/>
              </a:solidFill>
              <a:ln>
                <a:solidFill>
                  <a:srgbClr val="FF000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en-GB" sz="2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𝑅</m:t>
                      </m:r>
                      <m:r>
                        <a:rPr kumimoji="0" lang="en-GB" sz="2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f>
                        <m:fPr>
                          <m:ctrlP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𝑉</m:t>
                          </m:r>
                        </m:num>
                        <m:den>
                          <m:r>
                            <a:rPr kumimoji="0" lang="en-GB" sz="24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𝐼</m:t>
                          </m:r>
                        </m:den>
                      </m:f>
                      <m:r>
                        <a:rPr kumimoji="0" lang="en-GB" sz="2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f>
                        <m:fPr>
                          <m:ctrlPr>
                            <a:rPr kumimoji="0" lang="en-GB" sz="2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GB" sz="2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1.5</m:t>
                          </m:r>
                        </m:num>
                        <m:den>
                          <m:r>
                            <a:rPr kumimoji="0" lang="en-GB" sz="2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0.1</m:t>
                          </m:r>
                        </m:den>
                      </m:f>
                      <m:r>
                        <a:rPr kumimoji="0" lang="en-GB" sz="24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=15</m:t>
                      </m:r>
                      <m:r>
                        <m:rPr>
                          <m:sty m:val="p"/>
                        </m:rPr>
                        <a:rPr kumimoji="0" lang="el-GR" sz="24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Ω</m:t>
                      </m:r>
                    </m:oMath>
                  </m:oMathPara>
                </a14:m>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0" name="Rectangle 19">
                <a:extLst>
                  <a:ext uri="{FF2B5EF4-FFF2-40B4-BE49-F238E27FC236}">
                    <a16:creationId xmlns:a16="http://schemas.microsoft.com/office/drawing/2014/main" id="{07F4CD5A-1139-4450-817C-5A534F3DA678}"/>
                  </a:ext>
                </a:extLst>
              </p:cNvPr>
              <p:cNvSpPr>
                <a:spLocks noRot="1" noChangeAspect="1" noMove="1" noResize="1" noEditPoints="1" noAdjustHandles="1" noChangeArrowheads="1" noChangeShapeType="1" noTextEdit="1"/>
              </p:cNvSpPr>
              <p:nvPr/>
            </p:nvSpPr>
            <p:spPr>
              <a:xfrm>
                <a:off x="6759526" y="4827401"/>
                <a:ext cx="4941279" cy="793679"/>
              </a:xfrm>
              <a:prstGeom prst="rect">
                <a:avLst/>
              </a:prstGeom>
              <a:blipFill>
                <a:blip r:embed="rId5"/>
                <a:stretch>
                  <a:fillRect/>
                </a:stretch>
              </a:blipFill>
              <a:ln>
                <a:solidFill>
                  <a:srgbClr val="FF0000"/>
                </a:solidFill>
              </a:ln>
            </p:spPr>
            <p:txBody>
              <a:bodyPr/>
              <a:lstStyle/>
              <a:p>
                <a:r>
                  <a:rPr lang="en-GB">
                    <a:noFill/>
                  </a:rPr>
                  <a:t> </a:t>
                </a:r>
              </a:p>
            </p:txBody>
          </p:sp>
        </mc:Fallback>
      </mc:AlternateContent>
      <p:sp>
        <p:nvSpPr>
          <p:cNvPr id="21" name="Rectangle 20">
            <a:extLst>
              <a:ext uri="{FF2B5EF4-FFF2-40B4-BE49-F238E27FC236}">
                <a16:creationId xmlns:a16="http://schemas.microsoft.com/office/drawing/2014/main" id="{DBAA8769-9C8F-4127-8703-B874B7029742}"/>
              </a:ext>
            </a:extLst>
          </p:cNvPr>
          <p:cNvSpPr/>
          <p:nvPr/>
        </p:nvSpPr>
        <p:spPr>
          <a:xfrm>
            <a:off x="434928" y="5727008"/>
            <a:ext cx="11265877" cy="1015663"/>
          </a:xfrm>
          <a:prstGeom prst="rect">
            <a:avLst/>
          </a:prstGeom>
          <a:solidFill>
            <a:schemeClr val="bg1"/>
          </a:solidFill>
          <a:ln>
            <a:solidFill>
              <a:srgbClr val="FF000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When the switch is closed, the current takes the path of least resistance, and as a result no current flows through the 60 Ohm resistor. The total of the resistance will be reduced from 120 ohms to 60 ohms. The current in the circuit will increase to 0.2 Amperes.</a:t>
            </a:r>
          </a:p>
        </p:txBody>
      </p:sp>
    </p:spTree>
    <p:extLst>
      <p:ext uri="{BB962C8B-B14F-4D97-AF65-F5344CB8AC3E}">
        <p14:creationId xmlns:p14="http://schemas.microsoft.com/office/powerpoint/2010/main" val="3726718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P spid="2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AA6414D-A69B-4AA3-B855-57CAAA681320}"/>
              </a:ext>
            </a:extLst>
          </p:cNvPr>
          <p:cNvSpPr/>
          <p:nvPr/>
        </p:nvSpPr>
        <p:spPr>
          <a:xfrm>
            <a:off x="446806" y="78657"/>
            <a:ext cx="169597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sng" strike="noStrike" kern="1200" cap="none" spc="0" normalizeH="0" baseline="0" noProof="0" dirty="0">
                <a:ln>
                  <a:noFill/>
                </a:ln>
                <a:solidFill>
                  <a:prstClr val="black"/>
                </a:solidFill>
                <a:effectLst/>
                <a:uLnTx/>
                <a:uFillTx/>
                <a:latin typeface="Calibri" panose="020F0502020204030204"/>
                <a:ea typeface="+mn-ea"/>
                <a:cs typeface="+mn-cs"/>
              </a:rPr>
              <a:t>Ohm’s law</a:t>
            </a:r>
          </a:p>
        </p:txBody>
      </p:sp>
      <p:sp>
        <p:nvSpPr>
          <p:cNvPr id="5" name="TextBox 4">
            <a:extLst>
              <a:ext uri="{FF2B5EF4-FFF2-40B4-BE49-F238E27FC236}">
                <a16:creationId xmlns:a16="http://schemas.microsoft.com/office/drawing/2014/main" id="{81AD389B-93D2-49A8-B2AA-414CB1DC42DE}"/>
              </a:ext>
            </a:extLst>
          </p:cNvPr>
          <p:cNvSpPr txBox="1"/>
          <p:nvPr/>
        </p:nvSpPr>
        <p:spPr>
          <a:xfrm>
            <a:off x="446807" y="685926"/>
            <a:ext cx="11298386" cy="830997"/>
          </a:xfrm>
          <a:prstGeom prst="rect">
            <a:avLst/>
          </a:prstGeom>
          <a:solidFill>
            <a:srgbClr val="FFFF00"/>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Ohm’s law – the potential difference across a metallic conductor is proportional to the current through it, provided the physical conditions do not change.</a:t>
            </a:r>
          </a:p>
        </p:txBody>
      </p:sp>
      <p:sp>
        <p:nvSpPr>
          <p:cNvPr id="10" name="TextBox 9">
            <a:extLst>
              <a:ext uri="{FF2B5EF4-FFF2-40B4-BE49-F238E27FC236}">
                <a16:creationId xmlns:a16="http://schemas.microsoft.com/office/drawing/2014/main" id="{7F9CBC2A-D083-4699-B9FA-D5B233C4553B}"/>
              </a:ext>
            </a:extLst>
          </p:cNvPr>
          <p:cNvSpPr txBox="1"/>
          <p:nvPr/>
        </p:nvSpPr>
        <p:spPr>
          <a:xfrm>
            <a:off x="463217" y="1623409"/>
            <a:ext cx="6792193" cy="1015663"/>
          </a:xfrm>
          <a:prstGeom prst="rect">
            <a:avLst/>
          </a:prstGeom>
          <a:solidFill>
            <a:schemeClr val="bg1"/>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For an ohmic conductor, V = IR, where the resistance is constant. A resistor is a component designed to provide a certain resistance in a circuit. </a:t>
            </a:r>
          </a:p>
        </p:txBody>
      </p:sp>
      <p:sp>
        <p:nvSpPr>
          <p:cNvPr id="13" name="TextBox 12">
            <a:extLst>
              <a:ext uri="{FF2B5EF4-FFF2-40B4-BE49-F238E27FC236}">
                <a16:creationId xmlns:a16="http://schemas.microsoft.com/office/drawing/2014/main" id="{E6F2A0A9-1756-4AEE-B9BA-E34C8FC97F1D}"/>
              </a:ext>
            </a:extLst>
          </p:cNvPr>
          <p:cNvSpPr txBox="1"/>
          <p:nvPr/>
        </p:nvSpPr>
        <p:spPr>
          <a:xfrm>
            <a:off x="446806" y="2743127"/>
            <a:ext cx="6792193" cy="1015663"/>
          </a:xfrm>
          <a:prstGeom prst="rect">
            <a:avLst/>
          </a:prstGeom>
          <a:solidFill>
            <a:schemeClr val="bg1"/>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For a conductor to be Ohmic, the physical conditions must remain constant, in most cases, this will be the temperature of the component.</a:t>
            </a:r>
          </a:p>
        </p:txBody>
      </p:sp>
      <p:sp>
        <p:nvSpPr>
          <p:cNvPr id="14" name="TextBox 13">
            <a:extLst>
              <a:ext uri="{FF2B5EF4-FFF2-40B4-BE49-F238E27FC236}">
                <a16:creationId xmlns:a16="http://schemas.microsoft.com/office/drawing/2014/main" id="{22C79ECB-C2FF-467C-BEBB-29581CF9BB2E}"/>
              </a:ext>
            </a:extLst>
          </p:cNvPr>
          <p:cNvSpPr txBox="1"/>
          <p:nvPr/>
        </p:nvSpPr>
        <p:spPr>
          <a:xfrm>
            <a:off x="430393" y="3853825"/>
            <a:ext cx="6792193" cy="1323439"/>
          </a:xfrm>
          <a:prstGeom prst="rect">
            <a:avLst/>
          </a:prstGeom>
          <a:solidFill>
            <a:schemeClr val="bg1"/>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If the current and potential difference measured in a circuit are plotted on a graph, with current on the x-axis and potential difference on the y-axis, the gradient of the graph gives the resistance.</a:t>
            </a:r>
          </a:p>
        </p:txBody>
      </p:sp>
      <p:pic>
        <p:nvPicPr>
          <p:cNvPr id="6" name="Picture 5" descr="Chart, line chart&#10;&#10;Description automatically generated">
            <a:extLst>
              <a:ext uri="{FF2B5EF4-FFF2-40B4-BE49-F238E27FC236}">
                <a16:creationId xmlns:a16="http://schemas.microsoft.com/office/drawing/2014/main" id="{95426E24-59F8-4FF1-84EB-E4D0E52E98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7599" y="1600973"/>
            <a:ext cx="4277593" cy="2157817"/>
          </a:xfrm>
          <a:prstGeom prst="rect">
            <a:avLst/>
          </a:prstGeom>
          <a:ln>
            <a:solidFill>
              <a:schemeClr val="tx1"/>
            </a:solidFill>
          </a:ln>
        </p:spPr>
      </p:pic>
      <p:pic>
        <p:nvPicPr>
          <p:cNvPr id="8" name="Picture 2">
            <a:extLst>
              <a:ext uri="{FF2B5EF4-FFF2-40B4-BE49-F238E27FC236}">
                <a16:creationId xmlns:a16="http://schemas.microsoft.com/office/drawing/2014/main" id="{9FE833BA-6973-43CE-BA91-36FCFD7886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7598" y="3853825"/>
            <a:ext cx="4277593" cy="274191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9" name="Rectangle 8">
            <a:extLst>
              <a:ext uri="{FF2B5EF4-FFF2-40B4-BE49-F238E27FC236}">
                <a16:creationId xmlns:a16="http://schemas.microsoft.com/office/drawing/2014/main" id="{2F651D5C-240E-47CA-A2BA-73DC9ED55042}"/>
              </a:ext>
            </a:extLst>
          </p:cNvPr>
          <p:cNvSpPr/>
          <p:nvPr/>
        </p:nvSpPr>
        <p:spPr>
          <a:xfrm>
            <a:off x="413982" y="5272299"/>
            <a:ext cx="6825017" cy="1323439"/>
          </a:xfrm>
          <a:prstGeom prst="rect">
            <a:avLst/>
          </a:prstGeom>
          <a:solidFill>
            <a:schemeClr val="bg1"/>
          </a:solidFill>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Whilst Ohm’s Law is correct for devices under constant conditions, some components increase in temperature when current flows through them. Temperature changes in the components affects the resistance.</a:t>
            </a:r>
          </a:p>
        </p:txBody>
      </p:sp>
    </p:spTree>
    <p:extLst>
      <p:ext uri="{BB962C8B-B14F-4D97-AF65-F5344CB8AC3E}">
        <p14:creationId xmlns:p14="http://schemas.microsoft.com/office/powerpoint/2010/main" val="1059335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4"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47" name="Picture 46"/>
          <p:cNvPicPr/>
          <p:nvPr/>
        </p:nvPicPr>
        <p:blipFill>
          <a:blip r:embed="rId2"/>
          <a:stretch/>
        </p:blipFill>
        <p:spPr>
          <a:xfrm>
            <a:off x="457200" y="2438400"/>
            <a:ext cx="6858000" cy="3718090"/>
          </a:xfrm>
          <a:prstGeom prst="rect">
            <a:avLst/>
          </a:prstGeom>
          <a:ln>
            <a:solidFill>
              <a:schemeClr val="tx1"/>
            </a:solidFill>
          </a:ln>
        </p:spPr>
      </p:pic>
      <p:sp>
        <p:nvSpPr>
          <p:cNvPr id="2" name="Rectangle 1">
            <a:extLst>
              <a:ext uri="{FF2B5EF4-FFF2-40B4-BE49-F238E27FC236}">
                <a16:creationId xmlns:a16="http://schemas.microsoft.com/office/drawing/2014/main" id="{72FDBD82-BB46-4406-B1E8-B01475DE21BD}"/>
              </a:ext>
            </a:extLst>
          </p:cNvPr>
          <p:cNvSpPr/>
          <p:nvPr/>
        </p:nvSpPr>
        <p:spPr>
          <a:xfrm>
            <a:off x="304800" y="130838"/>
            <a:ext cx="4536563"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sng" strike="noStrike" kern="1200" cap="none" spc="0" normalizeH="0" baseline="0" noProof="0" dirty="0">
                <a:ln>
                  <a:noFill/>
                </a:ln>
                <a:solidFill>
                  <a:prstClr val="black"/>
                </a:solidFill>
                <a:effectLst/>
                <a:uLnTx/>
                <a:uFillTx/>
                <a:latin typeface="Calibri" panose="020F0502020204030204"/>
                <a:ea typeface="+mn-ea"/>
                <a:cs typeface="+mn-cs"/>
              </a:rPr>
              <a:t>Factor affecting resistance</a:t>
            </a:r>
          </a:p>
        </p:txBody>
      </p:sp>
      <p:sp>
        <p:nvSpPr>
          <p:cNvPr id="3" name="Rectangle 2">
            <a:extLst>
              <a:ext uri="{FF2B5EF4-FFF2-40B4-BE49-F238E27FC236}">
                <a16:creationId xmlns:a16="http://schemas.microsoft.com/office/drawing/2014/main" id="{C0D79A5D-FE37-43DA-BC19-E5C4B904909E}"/>
              </a:ext>
            </a:extLst>
          </p:cNvPr>
          <p:cNvSpPr/>
          <p:nvPr/>
        </p:nvSpPr>
        <p:spPr>
          <a:xfrm>
            <a:off x="456028" y="1976735"/>
            <a:ext cx="6858000" cy="461665"/>
          </a:xfrm>
          <a:prstGeom prst="rect">
            <a:avLst/>
          </a:prstGeom>
          <a:solidFill>
            <a:schemeClr val="bg1"/>
          </a:solidFill>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1" normalizeH="0" baseline="0" noProof="0" dirty="0">
                <a:ln>
                  <a:noFill/>
                </a:ln>
                <a:solidFill>
                  <a:srgbClr val="000000"/>
                </a:solidFill>
                <a:effectLst/>
                <a:uLnTx/>
                <a:uFill>
                  <a:solidFill>
                    <a:srgbClr val="FFFFFF"/>
                  </a:solidFill>
                </a:uFill>
                <a:latin typeface="Arial"/>
                <a:ea typeface="+mn-ea"/>
                <a:cs typeface="+mn-cs"/>
              </a:rPr>
              <a:t>3) The material the wire is made from</a:t>
            </a:r>
          </a:p>
        </p:txBody>
      </p:sp>
      <p:sp>
        <p:nvSpPr>
          <p:cNvPr id="4" name="Rectangle 3">
            <a:extLst>
              <a:ext uri="{FF2B5EF4-FFF2-40B4-BE49-F238E27FC236}">
                <a16:creationId xmlns:a16="http://schemas.microsoft.com/office/drawing/2014/main" id="{F2F6B3CE-2B33-42F7-B7C5-60C385FDEE09}"/>
              </a:ext>
            </a:extLst>
          </p:cNvPr>
          <p:cNvSpPr/>
          <p:nvPr/>
        </p:nvSpPr>
        <p:spPr>
          <a:xfrm>
            <a:off x="456028" y="1515070"/>
            <a:ext cx="6858000" cy="461665"/>
          </a:xfrm>
          <a:prstGeom prst="rect">
            <a:avLst/>
          </a:prstGeom>
          <a:solidFill>
            <a:schemeClr val="bg1"/>
          </a:solidFill>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1" normalizeH="0" baseline="0" noProof="0" dirty="0">
                <a:ln>
                  <a:noFill/>
                </a:ln>
                <a:solidFill>
                  <a:srgbClr val="000000"/>
                </a:solidFill>
                <a:effectLst/>
                <a:uLnTx/>
                <a:uFill>
                  <a:solidFill>
                    <a:srgbClr val="FFFFFF"/>
                  </a:solidFill>
                </a:uFill>
                <a:latin typeface="Arial"/>
                <a:ea typeface="+mn-ea"/>
                <a:cs typeface="+mn-cs"/>
              </a:rPr>
              <a:t>2) The length</a:t>
            </a:r>
          </a:p>
        </p:txBody>
      </p:sp>
      <p:sp>
        <p:nvSpPr>
          <p:cNvPr id="5" name="Rectangle 4">
            <a:extLst>
              <a:ext uri="{FF2B5EF4-FFF2-40B4-BE49-F238E27FC236}">
                <a16:creationId xmlns:a16="http://schemas.microsoft.com/office/drawing/2014/main" id="{32437B70-5085-48A9-A4A9-260C16799889}"/>
              </a:ext>
            </a:extLst>
          </p:cNvPr>
          <p:cNvSpPr/>
          <p:nvPr/>
        </p:nvSpPr>
        <p:spPr>
          <a:xfrm>
            <a:off x="456029" y="1053405"/>
            <a:ext cx="6858000" cy="461665"/>
          </a:xfrm>
          <a:prstGeom prst="rect">
            <a:avLst/>
          </a:prstGeom>
          <a:solidFill>
            <a:schemeClr val="bg1"/>
          </a:solidFill>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1" normalizeH="0" baseline="0" noProof="0" dirty="0">
                <a:ln>
                  <a:noFill/>
                </a:ln>
                <a:solidFill>
                  <a:srgbClr val="000000"/>
                </a:solidFill>
                <a:effectLst/>
                <a:uLnTx/>
                <a:uFill>
                  <a:solidFill>
                    <a:srgbClr val="FFFFFF"/>
                  </a:solidFill>
                </a:uFill>
                <a:latin typeface="Arial"/>
                <a:ea typeface="+mn-ea"/>
                <a:cs typeface="+mn-cs"/>
              </a:rPr>
              <a:t>1) The cross-sectional area</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A8AF01EB-E194-4E58-8A95-7C718AAD1046}"/>
                  </a:ext>
                </a:extLst>
              </p:cNvPr>
              <p:cNvSpPr txBox="1"/>
              <p:nvPr/>
            </p:nvSpPr>
            <p:spPr>
              <a:xfrm>
                <a:off x="7772400" y="1222810"/>
                <a:ext cx="3864328" cy="584519"/>
              </a:xfrm>
              <a:prstGeom prst="rect">
                <a:avLst/>
              </a:prstGeom>
              <a:solidFill>
                <a:srgbClr val="FFFF00"/>
              </a:solidFill>
              <a:ln>
                <a:solidFill>
                  <a:schemeClr val="tx1"/>
                </a:solidFill>
              </a:ln>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𝑅𝑒𝑠𝑖𝑠𝑡𝑎𝑛𝑐𝑒</m:t>
                      </m:r>
                      <m:r>
                        <a:rPr kumimoji="0" lang="en-GB"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f>
                        <m:fPr>
                          <m:ctrlPr>
                            <a:rPr kumimoji="0" lang="en-GB"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fPr>
                        <m:num>
                          <m:r>
                            <a:rPr kumimoji="0" lang="en-GB"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𝐿𝑒𝑛𝑔𝑡h</m:t>
                          </m:r>
                        </m:num>
                        <m:den>
                          <m:r>
                            <a:rPr kumimoji="0" lang="en-GB"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𝑐𝑟𝑜𝑠𝑠</m:t>
                          </m:r>
                          <m:r>
                            <a:rPr kumimoji="0" lang="en-GB"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a:rPr kumimoji="0" lang="en-GB"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𝑠𝑒𝑐𝑖𝑜𝑛𝑎𝑙</m:t>
                          </m:r>
                          <m:r>
                            <a:rPr kumimoji="0" lang="en-GB"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a:rPr kumimoji="0" lang="en-GB"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𝑎𝑟𝑒𝑎</m:t>
                          </m:r>
                        </m:den>
                      </m:f>
                    </m:oMath>
                  </m:oMathPara>
                </a14:m>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8" name="TextBox 7">
                <a:extLst>
                  <a:ext uri="{FF2B5EF4-FFF2-40B4-BE49-F238E27FC236}">
                    <a16:creationId xmlns:a16="http://schemas.microsoft.com/office/drawing/2014/main" id="{A8AF01EB-E194-4E58-8A95-7C718AAD1046}"/>
                  </a:ext>
                </a:extLst>
              </p:cNvPr>
              <p:cNvSpPr txBox="1">
                <a:spLocks noRot="1" noChangeAspect="1" noMove="1" noResize="1" noEditPoints="1" noAdjustHandles="1" noChangeArrowheads="1" noChangeShapeType="1" noTextEdit="1"/>
              </p:cNvSpPr>
              <p:nvPr/>
            </p:nvSpPr>
            <p:spPr>
              <a:xfrm>
                <a:off x="7772400" y="1222810"/>
                <a:ext cx="3864328" cy="584519"/>
              </a:xfrm>
              <a:prstGeom prst="rect">
                <a:avLst/>
              </a:prstGeom>
              <a:blipFill>
                <a:blip r:embed="rId3"/>
                <a:stretch>
                  <a:fillRect/>
                </a:stretch>
              </a:blipFill>
              <a:ln>
                <a:solidFill>
                  <a:schemeClr val="tx1"/>
                </a:solidFill>
              </a:ln>
            </p:spPr>
            <p:txBody>
              <a:bodyPr/>
              <a:lstStyle/>
              <a:p>
                <a:r>
                  <a:rPr lang="en-GB">
                    <a:noFill/>
                  </a:rPr>
                  <a:t> </a:t>
                </a:r>
              </a:p>
            </p:txBody>
          </p:sp>
        </mc:Fallback>
      </mc:AlternateContent>
      <p:sp>
        <p:nvSpPr>
          <p:cNvPr id="9" name="TextBox 8">
            <a:extLst>
              <a:ext uri="{FF2B5EF4-FFF2-40B4-BE49-F238E27FC236}">
                <a16:creationId xmlns:a16="http://schemas.microsoft.com/office/drawing/2014/main" id="{601A84CE-1640-4F99-ABD1-3E391FAFD003}"/>
              </a:ext>
            </a:extLst>
          </p:cNvPr>
          <p:cNvSpPr txBox="1"/>
          <p:nvPr/>
        </p:nvSpPr>
        <p:spPr>
          <a:xfrm>
            <a:off x="7772400" y="1976735"/>
            <a:ext cx="3864328" cy="646331"/>
          </a:xfrm>
          <a:prstGeom prst="rect">
            <a:avLst/>
          </a:prstGeom>
          <a:solidFill>
            <a:schemeClr val="bg1"/>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 longer the component, the larger the resistance.</a:t>
            </a:r>
          </a:p>
        </p:txBody>
      </p:sp>
      <p:sp>
        <p:nvSpPr>
          <p:cNvPr id="15" name="TextBox 14">
            <a:extLst>
              <a:ext uri="{FF2B5EF4-FFF2-40B4-BE49-F238E27FC236}">
                <a16:creationId xmlns:a16="http://schemas.microsoft.com/office/drawing/2014/main" id="{F1659A56-0CBF-413E-A8FC-948F2664DA28}"/>
              </a:ext>
            </a:extLst>
          </p:cNvPr>
          <p:cNvSpPr txBox="1"/>
          <p:nvPr/>
        </p:nvSpPr>
        <p:spPr>
          <a:xfrm>
            <a:off x="7780606" y="2827676"/>
            <a:ext cx="3864328" cy="646331"/>
          </a:xfrm>
          <a:prstGeom prst="rect">
            <a:avLst/>
          </a:prstGeom>
          <a:solidFill>
            <a:schemeClr val="bg1"/>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 larger the cross-sectional area, the lower the resistance.</a:t>
            </a:r>
          </a:p>
        </p:txBody>
      </p:sp>
      <p:sp>
        <p:nvSpPr>
          <p:cNvPr id="16" name="TextBox 15">
            <a:extLst>
              <a:ext uri="{FF2B5EF4-FFF2-40B4-BE49-F238E27FC236}">
                <a16:creationId xmlns:a16="http://schemas.microsoft.com/office/drawing/2014/main" id="{19D5E1C6-2C41-4BFA-8682-390E518423C4}"/>
              </a:ext>
            </a:extLst>
          </p:cNvPr>
          <p:cNvSpPr txBox="1"/>
          <p:nvPr/>
        </p:nvSpPr>
        <p:spPr>
          <a:xfrm>
            <a:off x="7777089" y="3678617"/>
            <a:ext cx="3864328" cy="646331"/>
          </a:xfrm>
          <a:prstGeom prst="rect">
            <a:avLst/>
          </a:prstGeom>
          <a:solidFill>
            <a:schemeClr val="bg1"/>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 constant of proportionality is called the resistivity.</a:t>
            </a:r>
          </a:p>
        </p:txBody>
      </p:sp>
    </p:spTree>
    <p:extLst>
      <p:ext uri="{BB962C8B-B14F-4D97-AF65-F5344CB8AC3E}">
        <p14:creationId xmlns:p14="http://schemas.microsoft.com/office/powerpoint/2010/main" val="2687369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5" grpId="0" animBg="1"/>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49" name="TextShape 1"/>
          <p:cNvSpPr txBox="1"/>
          <p:nvPr/>
        </p:nvSpPr>
        <p:spPr>
          <a:xfrm>
            <a:off x="4768553" y="9504"/>
            <a:ext cx="2461661" cy="758252"/>
          </a:xfrm>
          <a:prstGeom prst="rect">
            <a:avLst/>
          </a:prstGeom>
          <a:noFill/>
          <a:ln>
            <a:noFill/>
          </a:ln>
        </p:spPr>
        <p:txBody>
          <a:bodyPr lIns="0" tIns="0" rIns="0" bIns="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800" b="1" i="0" u="none" strike="noStrike" kern="1200" cap="none" spc="-1" normalizeH="0" baseline="0" noProof="0" dirty="0">
              <a:ln>
                <a:noFill/>
              </a:ln>
              <a:solidFill>
                <a:prstClr val="black"/>
              </a:solidFill>
              <a:effectLst/>
              <a:uLnTx/>
              <a:uFill>
                <a:solidFill>
                  <a:srgbClr val="FFFFFF"/>
                </a:solidFill>
              </a:uFill>
              <a:latin typeface="Arial"/>
              <a:ea typeface="+mn-ea"/>
              <a:cs typeface="+mn-cs"/>
            </a:endParaRPr>
          </a:p>
        </p:txBody>
      </p:sp>
      <p:sp>
        <p:nvSpPr>
          <p:cNvPr id="51" name="TextShape 3"/>
          <p:cNvSpPr txBox="1"/>
          <p:nvPr/>
        </p:nvSpPr>
        <p:spPr>
          <a:xfrm>
            <a:off x="502945" y="6139523"/>
            <a:ext cx="9982200" cy="453239"/>
          </a:xfrm>
          <a:prstGeom prst="rect">
            <a:avLst/>
          </a:prstGeom>
          <a:noFill/>
          <a:ln>
            <a:noFill/>
          </a:ln>
        </p:spPr>
        <p:txBody>
          <a:bodyPr lIns="81638" tIns="40819" rIns="81638" bIns="40819"/>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1" normalizeH="0" baseline="0" noProof="0" dirty="0">
              <a:ln>
                <a:noFill/>
              </a:ln>
              <a:solidFill>
                <a:srgbClr val="000000"/>
              </a:solidFill>
              <a:effectLst/>
              <a:uLnTx/>
              <a:uFill>
                <a:solidFill>
                  <a:srgbClr val="FFFFFF"/>
                </a:solidFill>
              </a:uFill>
              <a:latin typeface="Arial"/>
              <a:ea typeface="+mn-ea"/>
              <a:cs typeface="+mn-cs"/>
            </a:endParaRPr>
          </a:p>
        </p:txBody>
      </p:sp>
      <p:sp>
        <p:nvSpPr>
          <p:cNvPr id="11" name="Rectangle 10">
            <a:extLst>
              <a:ext uri="{FF2B5EF4-FFF2-40B4-BE49-F238E27FC236}">
                <a16:creationId xmlns:a16="http://schemas.microsoft.com/office/drawing/2014/main" id="{312B81D6-4DEB-4852-984A-187DD43B4697}"/>
              </a:ext>
            </a:extLst>
          </p:cNvPr>
          <p:cNvSpPr/>
          <p:nvPr/>
        </p:nvSpPr>
        <p:spPr>
          <a:xfrm>
            <a:off x="328718" y="56103"/>
            <a:ext cx="1851148"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sng" strike="noStrike" kern="1200" cap="none" spc="0" normalizeH="0" baseline="0" noProof="0" dirty="0">
                <a:ln>
                  <a:noFill/>
                </a:ln>
                <a:solidFill>
                  <a:prstClr val="black"/>
                </a:solidFill>
                <a:effectLst/>
                <a:uLnTx/>
                <a:uFillTx/>
                <a:latin typeface="Calibri" panose="020F0502020204030204"/>
                <a:ea typeface="+mn-ea"/>
                <a:cs typeface="+mn-cs"/>
              </a:rPr>
              <a:t>Resistivity</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D7930774-9AD2-4B19-99D3-E470DB27BFCD}"/>
                  </a:ext>
                </a:extLst>
              </p:cNvPr>
              <p:cNvSpPr txBox="1"/>
              <p:nvPr/>
            </p:nvSpPr>
            <p:spPr>
              <a:xfrm>
                <a:off x="392314" y="767756"/>
                <a:ext cx="11342486" cy="954107"/>
              </a:xfrm>
              <a:prstGeom prst="rect">
                <a:avLst/>
              </a:prstGeom>
              <a:solidFill>
                <a:srgbClr val="FFFF00"/>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Calibri" panose="020F0502020204030204"/>
                    <a:ea typeface="+mn-ea"/>
                    <a:cs typeface="+mn-cs"/>
                  </a:rPr>
                  <a:t>Resistivity (</a:t>
                </a:r>
                <a14:m>
                  <m:oMath xmlns:m="http://schemas.openxmlformats.org/officeDocument/2006/math">
                    <m:r>
                      <a:rPr kumimoji="0" lang="en-GB" sz="2800" b="1"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𝝆</m:t>
                    </m:r>
                  </m:oMath>
                </a14:m>
                <a:r>
                  <a:rPr kumimoji="0" lang="en-GB" sz="2800" b="1"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 – the resistance per unit length multiplied by the cross-sectional area of a material</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mc:Choice>
        <mc:Fallback xmlns="">
          <p:sp>
            <p:nvSpPr>
              <p:cNvPr id="4" name="TextBox 3">
                <a:extLst>
                  <a:ext uri="{FF2B5EF4-FFF2-40B4-BE49-F238E27FC236}">
                    <a16:creationId xmlns:a16="http://schemas.microsoft.com/office/drawing/2014/main" id="{D7930774-9AD2-4B19-99D3-E470DB27BFCD}"/>
                  </a:ext>
                </a:extLst>
              </p:cNvPr>
              <p:cNvSpPr txBox="1">
                <a:spLocks noRot="1" noChangeAspect="1" noMove="1" noResize="1" noEditPoints="1" noAdjustHandles="1" noChangeArrowheads="1" noChangeShapeType="1" noTextEdit="1"/>
              </p:cNvSpPr>
              <p:nvPr/>
            </p:nvSpPr>
            <p:spPr>
              <a:xfrm>
                <a:off x="392314" y="767756"/>
                <a:ext cx="11342486" cy="954107"/>
              </a:xfrm>
              <a:prstGeom prst="rect">
                <a:avLst/>
              </a:prstGeom>
              <a:blipFill>
                <a:blip r:embed="rId2"/>
                <a:stretch>
                  <a:fillRect l="-1020" t="-5696" b="-17089"/>
                </a:stretch>
              </a:blipFill>
              <a:ln>
                <a:solidFill>
                  <a:schemeClr val="tx1"/>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5D59B201-D9BD-4329-991F-5F5C28161BA7}"/>
                  </a:ext>
                </a:extLst>
              </p:cNvPr>
              <p:cNvSpPr txBox="1"/>
              <p:nvPr/>
            </p:nvSpPr>
            <p:spPr>
              <a:xfrm>
                <a:off x="392313" y="2676514"/>
                <a:ext cx="3999578" cy="584519"/>
              </a:xfrm>
              <a:prstGeom prst="rect">
                <a:avLst/>
              </a:prstGeom>
              <a:solidFill>
                <a:schemeClr val="bg1"/>
              </a:solidFill>
              <a:ln>
                <a:solidFill>
                  <a:schemeClr val="tx1"/>
                </a:solidFill>
              </a:ln>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𝑅𝑒𝑠𝑖𝑠𝑡𝑎𝑛𝑐𝑒</m:t>
                      </m:r>
                      <m:r>
                        <a:rPr kumimoji="0" lang="en-GB"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f>
                        <m:fPr>
                          <m:ctrlPr>
                            <a:rPr kumimoji="0" lang="en-GB"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fPr>
                        <m:num>
                          <m:r>
                            <a:rPr kumimoji="0" lang="en-GB"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𝐿𝑒𝑛𝑔𝑡h</m:t>
                          </m:r>
                        </m:num>
                        <m:den>
                          <m:r>
                            <a:rPr kumimoji="0" lang="en-GB"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𝑐𝑟𝑜𝑠𝑠</m:t>
                          </m:r>
                          <m:r>
                            <a:rPr kumimoji="0" lang="en-GB"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a:rPr kumimoji="0" lang="en-GB"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𝑠𝑒𝑐𝑖𝑜𝑛𝑎𝑙</m:t>
                          </m:r>
                          <m:r>
                            <a:rPr kumimoji="0" lang="en-GB"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 </m:t>
                          </m:r>
                          <m:r>
                            <a:rPr kumimoji="0" lang="en-GB" sz="2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𝑎𝑟𝑒𝑎</m:t>
                          </m:r>
                        </m:den>
                      </m:f>
                    </m:oMath>
                  </m:oMathPara>
                </a14:m>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2" name="TextBox 11">
                <a:extLst>
                  <a:ext uri="{FF2B5EF4-FFF2-40B4-BE49-F238E27FC236}">
                    <a16:creationId xmlns:a16="http://schemas.microsoft.com/office/drawing/2014/main" id="{5D59B201-D9BD-4329-991F-5F5C28161BA7}"/>
                  </a:ext>
                </a:extLst>
              </p:cNvPr>
              <p:cNvSpPr txBox="1">
                <a:spLocks noRot="1" noChangeAspect="1" noMove="1" noResize="1" noEditPoints="1" noAdjustHandles="1" noChangeArrowheads="1" noChangeShapeType="1" noTextEdit="1"/>
              </p:cNvSpPr>
              <p:nvPr/>
            </p:nvSpPr>
            <p:spPr>
              <a:xfrm>
                <a:off x="392313" y="2676514"/>
                <a:ext cx="3999578" cy="584519"/>
              </a:xfrm>
              <a:prstGeom prst="rect">
                <a:avLst/>
              </a:prstGeom>
              <a:blipFill>
                <a:blip r:embed="rId3"/>
                <a:stretch>
                  <a:fillRect/>
                </a:stretch>
              </a:blipFill>
              <a:ln>
                <a:solidFill>
                  <a:schemeClr val="tx1"/>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6DCEB6AB-6F5E-4F09-953C-752C705C88E1}"/>
                  </a:ext>
                </a:extLst>
              </p:cNvPr>
              <p:cNvSpPr txBox="1"/>
              <p:nvPr/>
            </p:nvSpPr>
            <p:spPr>
              <a:xfrm>
                <a:off x="5032087" y="2676514"/>
                <a:ext cx="1275798" cy="931794"/>
              </a:xfrm>
              <a:prstGeom prst="rect">
                <a:avLst/>
              </a:prstGeom>
              <a:solidFill>
                <a:schemeClr val="bg1"/>
              </a:solidFill>
              <a:ln>
                <a:solidFill>
                  <a:schemeClr val="tx1"/>
                </a:solidFill>
              </a:ln>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𝑅</m:t>
                      </m:r>
                      <m:r>
                        <a:rPr kumimoji="0" lang="en-GB"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32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fPr>
                        <m:num>
                          <m:r>
                            <a:rPr kumimoji="0" lang="en-GB" sz="32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𝜌</m:t>
                          </m:r>
                          <m:r>
                            <a:rPr kumimoji="0" lang="en-GB" sz="32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𝑙</m:t>
                          </m:r>
                        </m:num>
                        <m:den>
                          <m:r>
                            <a:rPr kumimoji="0" lang="en-GB" sz="32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𝐴</m:t>
                          </m:r>
                        </m:den>
                      </m:f>
                    </m:oMath>
                  </m:oMathPara>
                </a14:m>
                <a:endPar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3" name="TextBox 12">
                <a:extLst>
                  <a:ext uri="{FF2B5EF4-FFF2-40B4-BE49-F238E27FC236}">
                    <a16:creationId xmlns:a16="http://schemas.microsoft.com/office/drawing/2014/main" id="{6DCEB6AB-6F5E-4F09-953C-752C705C88E1}"/>
                  </a:ext>
                </a:extLst>
              </p:cNvPr>
              <p:cNvSpPr txBox="1">
                <a:spLocks noRot="1" noChangeAspect="1" noMove="1" noResize="1" noEditPoints="1" noAdjustHandles="1" noChangeArrowheads="1" noChangeShapeType="1" noTextEdit="1"/>
              </p:cNvSpPr>
              <p:nvPr/>
            </p:nvSpPr>
            <p:spPr>
              <a:xfrm>
                <a:off x="5032087" y="2676514"/>
                <a:ext cx="1275798" cy="931794"/>
              </a:xfrm>
              <a:prstGeom prst="rect">
                <a:avLst/>
              </a:prstGeom>
              <a:blipFill>
                <a:blip r:embed="rId4"/>
                <a:stretch>
                  <a:fillRect/>
                </a:stretch>
              </a:blipFill>
              <a:ln>
                <a:solidFill>
                  <a:schemeClr val="tx1"/>
                </a:solidFill>
              </a:ln>
            </p:spPr>
            <p:txBody>
              <a:bodyPr/>
              <a:lstStyle/>
              <a:p>
                <a:r>
                  <a:rPr lang="en-GB">
                    <a:noFill/>
                  </a:rPr>
                  <a:t> </a:t>
                </a:r>
              </a:p>
            </p:txBody>
          </p:sp>
        </mc:Fallback>
      </mc:AlternateContent>
      <p:sp>
        <p:nvSpPr>
          <p:cNvPr id="5" name="Rectangle 4">
            <a:extLst>
              <a:ext uri="{FF2B5EF4-FFF2-40B4-BE49-F238E27FC236}">
                <a16:creationId xmlns:a16="http://schemas.microsoft.com/office/drawing/2014/main" id="{DE889281-3687-4639-9AF4-6977BD4EC217}"/>
              </a:ext>
            </a:extLst>
          </p:cNvPr>
          <p:cNvSpPr/>
          <p:nvPr/>
        </p:nvSpPr>
        <p:spPr>
          <a:xfrm>
            <a:off x="392313" y="1871282"/>
            <a:ext cx="11338969" cy="461665"/>
          </a:xfrm>
          <a:prstGeom prst="rect">
            <a:avLst/>
          </a:prstGeom>
          <a:solidFill>
            <a:schemeClr val="bg1"/>
          </a:solidFill>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1" normalizeH="0" baseline="0" noProof="0" dirty="0">
                <a:ln>
                  <a:noFill/>
                </a:ln>
                <a:solidFill>
                  <a:srgbClr val="000000"/>
                </a:solidFill>
                <a:effectLst/>
                <a:uLnTx/>
                <a:uFill>
                  <a:solidFill>
                    <a:srgbClr val="FFFFFF"/>
                  </a:solidFill>
                </a:uFill>
                <a:latin typeface="Arial"/>
                <a:ea typeface="+mn-ea"/>
                <a:cs typeface="+mn-cs"/>
              </a:rPr>
              <a:t>Resistivity is measured in ohm metres (</a:t>
            </a:r>
            <a:r>
              <a:rPr kumimoji="0" lang="en-GB" sz="2400" b="0" i="0" u="none" strike="noStrike" kern="1200" cap="none" spc="-1" normalizeH="0" baseline="0" noProof="0" dirty="0">
                <a:ln>
                  <a:noFill/>
                </a:ln>
                <a:solidFill>
                  <a:srgbClr val="000000"/>
                </a:solidFill>
                <a:effectLst/>
                <a:uLnTx/>
                <a:uFill>
                  <a:solidFill>
                    <a:srgbClr val="FFFFFF"/>
                  </a:solidFill>
                </a:uFill>
                <a:latin typeface="Arial"/>
                <a:ea typeface="Arial"/>
                <a:cs typeface="+mn-cs"/>
              </a:rPr>
              <a:t>Ω</a:t>
            </a:r>
            <a:r>
              <a:rPr kumimoji="0" lang="en-GB" sz="2400" b="0" i="0" u="none" strike="noStrike" kern="1200" cap="none" spc="-1" normalizeH="0" baseline="0" noProof="0" dirty="0">
                <a:ln>
                  <a:noFill/>
                </a:ln>
                <a:solidFill>
                  <a:srgbClr val="000000"/>
                </a:solidFill>
                <a:effectLst/>
                <a:uLnTx/>
                <a:uFill>
                  <a:solidFill>
                    <a:srgbClr val="FFFFFF"/>
                  </a:solidFill>
                </a:uFill>
                <a:latin typeface="Arial"/>
                <a:ea typeface="+mn-ea"/>
                <a:cs typeface="+mn-cs"/>
              </a:rPr>
              <a:t> m</a:t>
            </a:r>
            <a:r>
              <a:rPr kumimoji="0" lang="en-GB" sz="1800" b="0" i="0" u="none" strike="noStrike" kern="1200" cap="none" spc="-1" normalizeH="0" baseline="0" noProof="0" dirty="0">
                <a:ln>
                  <a:noFill/>
                </a:ln>
                <a:solidFill>
                  <a:srgbClr val="000000"/>
                </a:solidFill>
                <a:effectLst/>
                <a:uLnTx/>
                <a:uFill>
                  <a:solidFill>
                    <a:srgbClr val="FFFFFF"/>
                  </a:solidFill>
                </a:uFill>
                <a:latin typeface="Arial"/>
                <a:ea typeface="+mn-ea"/>
                <a:cs typeface="+mn-cs"/>
              </a:rPr>
              <a:t>)</a:t>
            </a:r>
          </a:p>
        </p:txBody>
      </p:sp>
      <p:pic>
        <p:nvPicPr>
          <p:cNvPr id="6" name="Picture 5">
            <a:extLst>
              <a:ext uri="{FF2B5EF4-FFF2-40B4-BE49-F238E27FC236}">
                <a16:creationId xmlns:a16="http://schemas.microsoft.com/office/drawing/2014/main" id="{6200769D-C59D-4B8D-B354-BA142A1331E0}"/>
              </a:ext>
            </a:extLst>
          </p:cNvPr>
          <p:cNvPicPr>
            <a:picLocks noChangeAspect="1"/>
          </p:cNvPicPr>
          <p:nvPr/>
        </p:nvPicPr>
        <p:blipFill>
          <a:blip r:embed="rId5"/>
          <a:stretch>
            <a:fillRect/>
          </a:stretch>
        </p:blipFill>
        <p:spPr>
          <a:xfrm>
            <a:off x="7335369" y="2629579"/>
            <a:ext cx="4399430" cy="3790950"/>
          </a:xfrm>
          <a:prstGeom prst="rect">
            <a:avLst/>
          </a:prstGeom>
        </p:spPr>
      </p:pic>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7C09EBC9-3A36-47CA-8906-AEF38F1DFCD1}"/>
                  </a:ext>
                </a:extLst>
              </p:cNvPr>
              <p:cNvSpPr txBox="1"/>
              <p:nvPr/>
            </p:nvSpPr>
            <p:spPr>
              <a:xfrm>
                <a:off x="1398146" y="3659480"/>
                <a:ext cx="1563441" cy="1040798"/>
              </a:xfrm>
              <a:prstGeom prst="rect">
                <a:avLst/>
              </a:prstGeom>
              <a:solidFill>
                <a:srgbClr val="FFFF00"/>
              </a:solidFill>
              <a:ln>
                <a:solidFill>
                  <a:schemeClr val="tx1"/>
                </a:solidFill>
              </a:ln>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36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𝜌</m:t>
                      </m:r>
                      <m:r>
                        <a:rPr kumimoji="0" lang="en-GB" sz="3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36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fPr>
                        <m:num>
                          <m:r>
                            <a:rPr kumimoji="0" lang="en-GB" sz="36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𝑅𝐴</m:t>
                          </m:r>
                        </m:num>
                        <m:den>
                          <m:r>
                            <a:rPr kumimoji="0" lang="en-GB" sz="36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𝑙</m:t>
                          </m:r>
                        </m:den>
                      </m:f>
                    </m:oMath>
                  </m:oMathPara>
                </a14:m>
                <a:endPar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6" name="TextBox 15">
                <a:extLst>
                  <a:ext uri="{FF2B5EF4-FFF2-40B4-BE49-F238E27FC236}">
                    <a16:creationId xmlns:a16="http://schemas.microsoft.com/office/drawing/2014/main" id="{7C09EBC9-3A36-47CA-8906-AEF38F1DFCD1}"/>
                  </a:ext>
                </a:extLst>
              </p:cNvPr>
              <p:cNvSpPr txBox="1">
                <a:spLocks noRot="1" noChangeAspect="1" noMove="1" noResize="1" noEditPoints="1" noAdjustHandles="1" noChangeArrowheads="1" noChangeShapeType="1" noTextEdit="1"/>
              </p:cNvSpPr>
              <p:nvPr/>
            </p:nvSpPr>
            <p:spPr>
              <a:xfrm>
                <a:off x="1398146" y="3659480"/>
                <a:ext cx="1563441" cy="1040798"/>
              </a:xfrm>
              <a:prstGeom prst="rect">
                <a:avLst/>
              </a:prstGeom>
              <a:blipFill>
                <a:blip r:embed="rId6"/>
                <a:stretch>
                  <a:fillRect/>
                </a:stretch>
              </a:blipFill>
              <a:ln>
                <a:solidFill>
                  <a:schemeClr val="tx1"/>
                </a:solidFill>
              </a:ln>
            </p:spPr>
            <p:txBody>
              <a:bodyPr/>
              <a:lstStyle/>
              <a:p>
                <a:r>
                  <a:rPr lang="en-GB">
                    <a:noFill/>
                  </a:rPr>
                  <a:t> </a:t>
                </a:r>
              </a:p>
            </p:txBody>
          </p:sp>
        </mc:Fallback>
      </mc:AlternateContent>
      <p:pic>
        <p:nvPicPr>
          <p:cNvPr id="17" name="Picture 16">
            <a:extLst>
              <a:ext uri="{FF2B5EF4-FFF2-40B4-BE49-F238E27FC236}">
                <a16:creationId xmlns:a16="http://schemas.microsoft.com/office/drawing/2014/main" id="{173182AE-F7A9-409C-AEA3-E30B69E43205}"/>
              </a:ext>
            </a:extLst>
          </p:cNvPr>
          <p:cNvPicPr/>
          <p:nvPr/>
        </p:nvPicPr>
        <p:blipFill>
          <a:blip r:embed="rId7"/>
          <a:stretch/>
        </p:blipFill>
        <p:spPr>
          <a:xfrm>
            <a:off x="4282137" y="3711939"/>
            <a:ext cx="2775699" cy="2673291"/>
          </a:xfrm>
          <a:prstGeom prst="rect">
            <a:avLst/>
          </a:prstGeom>
          <a:ln>
            <a:solidFill>
              <a:schemeClr val="tx1"/>
            </a:solidFill>
          </a:ln>
        </p:spPr>
      </p:pic>
      <p:sp>
        <p:nvSpPr>
          <p:cNvPr id="7" name="Rectangle 6">
            <a:extLst>
              <a:ext uri="{FF2B5EF4-FFF2-40B4-BE49-F238E27FC236}">
                <a16:creationId xmlns:a16="http://schemas.microsoft.com/office/drawing/2014/main" id="{D2510D47-235A-4229-B014-2B61C68B2045}"/>
              </a:ext>
            </a:extLst>
          </p:cNvPr>
          <p:cNvSpPr/>
          <p:nvPr/>
        </p:nvSpPr>
        <p:spPr>
          <a:xfrm>
            <a:off x="392313" y="5055053"/>
            <a:ext cx="3751057" cy="1323439"/>
          </a:xfrm>
          <a:prstGeom prst="rect">
            <a:avLst/>
          </a:prstGeom>
          <a:solidFill>
            <a:schemeClr val="bg1"/>
          </a:solidFill>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1" normalizeH="0" baseline="0" noProof="0" dirty="0">
                <a:ln>
                  <a:noFill/>
                </a:ln>
                <a:solidFill>
                  <a:srgbClr val="000000"/>
                </a:solidFill>
                <a:effectLst/>
                <a:uLnTx/>
                <a:uFill>
                  <a:solidFill>
                    <a:srgbClr val="FFFFFF"/>
                  </a:solidFill>
                </a:uFill>
                <a:latin typeface="Arial"/>
                <a:ea typeface="+mn-ea"/>
                <a:cs typeface="+mn-cs"/>
              </a:rPr>
              <a:t>The resistivity of a wire can be thought of as the resistance of a metre of wire with a cross sectional area of 1 m</a:t>
            </a:r>
            <a:r>
              <a:rPr kumimoji="0" lang="en-GB" sz="2000" b="0" i="0" u="none" strike="noStrike" kern="1200" cap="none" spc="-1" normalizeH="0" baseline="0" noProof="0" dirty="0">
                <a:ln>
                  <a:noFill/>
                </a:ln>
                <a:solidFill>
                  <a:srgbClr val="000000"/>
                </a:solidFill>
                <a:effectLst/>
                <a:uLnTx/>
                <a:uFill>
                  <a:solidFill>
                    <a:srgbClr val="FFFFFF"/>
                  </a:solidFill>
                </a:uFill>
                <a:latin typeface="Arial"/>
                <a:ea typeface="Arial"/>
                <a:cs typeface="+mn-cs"/>
              </a:rPr>
              <a:t>²</a:t>
            </a:r>
            <a:endParaRPr kumimoji="0" lang="en-GB" sz="2000" b="0" i="0" u="none" strike="noStrike" kern="1200" cap="none" spc="-1" normalizeH="0" baseline="0" noProof="0" dirty="0">
              <a:ln>
                <a:noFill/>
              </a:ln>
              <a:solidFill>
                <a:srgbClr val="000000"/>
              </a:solidFill>
              <a:effectLst/>
              <a:uLnTx/>
              <a:uFill>
                <a:solidFill>
                  <a:srgbClr val="FFFFFF"/>
                </a:solidFill>
              </a:uFill>
              <a:latin typeface="Arial"/>
              <a:ea typeface="+mn-ea"/>
              <a:cs typeface="+mn-cs"/>
            </a:endParaRPr>
          </a:p>
        </p:txBody>
      </p:sp>
    </p:spTree>
    <p:extLst>
      <p:ext uri="{BB962C8B-B14F-4D97-AF65-F5344CB8AC3E}">
        <p14:creationId xmlns:p14="http://schemas.microsoft.com/office/powerpoint/2010/main" val="2650058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5" grpId="0" animBg="1"/>
      <p:bldP spid="1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A1395E08-B637-4591-AE30-7B72B71CA0F9}"/>
                  </a:ext>
                </a:extLst>
              </p:cNvPr>
              <p:cNvSpPr/>
              <p:nvPr/>
            </p:nvSpPr>
            <p:spPr>
              <a:xfrm>
                <a:off x="685799" y="838200"/>
                <a:ext cx="10498417" cy="862608"/>
              </a:xfrm>
              <a:prstGeom prst="rect">
                <a:avLst/>
              </a:prstGeom>
              <a:solidFill>
                <a:schemeClr val="bg1"/>
              </a:solidFill>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1" normalizeH="0" baseline="0" noProof="0" dirty="0">
                    <a:ln>
                      <a:noFill/>
                    </a:ln>
                    <a:solidFill>
                      <a:srgbClr val="000000"/>
                    </a:solidFill>
                    <a:effectLst/>
                    <a:uLnTx/>
                    <a:uFill>
                      <a:solidFill>
                        <a:srgbClr val="FFFFFF"/>
                      </a:solidFill>
                    </a:uFill>
                    <a:latin typeface="Arial"/>
                    <a:ea typeface="+mn-ea"/>
                    <a:cs typeface="+mn-cs"/>
                  </a:rPr>
                  <a:t>Taking the resistivity of platinoid as</a:t>
                </a:r>
                <a14:m>
                  <m:oMath xmlns:m="http://schemas.openxmlformats.org/officeDocument/2006/math">
                    <m:sSup>
                      <m:sSupPr>
                        <m:ctrlPr>
                          <a:rPr kumimoji="0" lang="en-GB" sz="2400" b="0" i="1" u="none" strike="noStrike" kern="1200" cap="none" spc="-1" normalizeH="0" baseline="0" noProof="0" smtClean="0">
                            <a:ln>
                              <a:noFill/>
                            </a:ln>
                            <a:solidFill>
                              <a:srgbClr val="000000"/>
                            </a:solidFill>
                            <a:effectLst/>
                            <a:uLnTx/>
                            <a:uFill>
                              <a:solidFill>
                                <a:srgbClr val="FFFFFF"/>
                              </a:solidFill>
                            </a:uFill>
                            <a:latin typeface="Cambria Math" panose="02040503050406030204" pitchFamily="18" charset="0"/>
                            <a:ea typeface="+mn-ea"/>
                            <a:cs typeface="+mn-cs"/>
                          </a:rPr>
                        </m:ctrlPr>
                      </m:sSupPr>
                      <m:e>
                        <m:r>
                          <a:rPr kumimoji="0" lang="en-GB" sz="2400" b="0" i="1" u="none" strike="noStrike" kern="1200" cap="none" spc="-1" normalizeH="0" baseline="0" noProof="0" smtClean="0">
                            <a:ln>
                              <a:noFill/>
                            </a:ln>
                            <a:solidFill>
                              <a:srgbClr val="000000"/>
                            </a:solidFill>
                            <a:effectLst/>
                            <a:uLnTx/>
                            <a:uFill>
                              <a:solidFill>
                                <a:srgbClr val="FFFFFF"/>
                              </a:solidFill>
                            </a:uFill>
                            <a:latin typeface="Cambria Math" panose="02040503050406030204" pitchFamily="18" charset="0"/>
                            <a:ea typeface="+mn-ea"/>
                            <a:cs typeface="+mn-cs"/>
                          </a:rPr>
                          <m:t> 3.3</m:t>
                        </m:r>
                        <m:r>
                          <a:rPr kumimoji="0" lang="en-GB" sz="2400" b="0" i="1" u="none" strike="noStrike" kern="1200" cap="none" spc="-1" normalizeH="0" baseline="0" noProof="0" smtClean="0">
                            <a:ln>
                              <a:noFill/>
                            </a:ln>
                            <a:solidFill>
                              <a:srgbClr val="000000"/>
                            </a:solidFill>
                            <a:effectLst/>
                            <a:uLnTx/>
                            <a:uFill>
                              <a:solidFill>
                                <a:srgbClr val="FFFFFF"/>
                              </a:solidFill>
                            </a:uFill>
                            <a:latin typeface="Cambria Math" panose="02040503050406030204" pitchFamily="18" charset="0"/>
                            <a:ea typeface="+mn-ea"/>
                            <a:cs typeface="+mn-cs"/>
                          </a:rPr>
                          <m:t>𝑥</m:t>
                        </m:r>
                        <m:r>
                          <a:rPr kumimoji="0" lang="en-GB" sz="2400" b="0" i="1" u="none" strike="noStrike" kern="1200" cap="none" spc="-1" normalizeH="0" baseline="0" noProof="0" smtClean="0">
                            <a:ln>
                              <a:noFill/>
                            </a:ln>
                            <a:solidFill>
                              <a:srgbClr val="000000"/>
                            </a:solidFill>
                            <a:effectLst/>
                            <a:uLnTx/>
                            <a:uFill>
                              <a:solidFill>
                                <a:srgbClr val="FFFFFF"/>
                              </a:solidFill>
                            </a:uFill>
                            <a:latin typeface="Cambria Math" panose="02040503050406030204" pitchFamily="18" charset="0"/>
                            <a:ea typeface="+mn-ea"/>
                            <a:cs typeface="+mn-cs"/>
                          </a:rPr>
                          <m:t>10</m:t>
                        </m:r>
                      </m:e>
                      <m:sup>
                        <m:r>
                          <a:rPr kumimoji="0" lang="en-GB" sz="2400" b="0" i="1" u="none" strike="noStrike" kern="1200" cap="none" spc="-1" normalizeH="0" baseline="0" noProof="0" smtClean="0">
                            <a:ln>
                              <a:noFill/>
                            </a:ln>
                            <a:solidFill>
                              <a:srgbClr val="000000"/>
                            </a:solidFill>
                            <a:effectLst/>
                            <a:uLnTx/>
                            <a:uFill>
                              <a:solidFill>
                                <a:srgbClr val="FFFFFF"/>
                              </a:solidFill>
                            </a:uFill>
                            <a:latin typeface="Cambria Math" panose="02040503050406030204" pitchFamily="18" charset="0"/>
                            <a:ea typeface="+mn-ea"/>
                            <a:cs typeface="+mn-cs"/>
                          </a:rPr>
                          <m:t>−7</m:t>
                        </m:r>
                      </m:sup>
                    </m:sSup>
                    <m:r>
                      <m:rPr>
                        <m:sty m:val="p"/>
                      </m:rPr>
                      <a:rPr kumimoji="0" lang="el-GR" sz="2400" b="0" i="1" u="none" strike="noStrike" kern="1200" cap="none" spc="-1" normalizeH="0" baseline="0" noProof="0" smtClean="0">
                        <a:ln>
                          <a:noFill/>
                        </a:ln>
                        <a:solidFill>
                          <a:srgbClr val="000000"/>
                        </a:solidFill>
                        <a:effectLst/>
                        <a:uLnTx/>
                        <a:uFill>
                          <a:solidFill>
                            <a:srgbClr val="FFFFFF"/>
                          </a:solidFill>
                        </a:uFill>
                        <a:latin typeface="Cambria Math" panose="02040503050406030204" pitchFamily="18" charset="0"/>
                        <a:ea typeface="Cambria Math" panose="02040503050406030204" pitchFamily="18" charset="0"/>
                        <a:cs typeface="+mn-cs"/>
                      </a:rPr>
                      <m:t>Ω</m:t>
                    </m:r>
                    <m:r>
                      <a:rPr kumimoji="0" lang="en-GB" sz="2400" b="0" i="1" u="none" strike="noStrike" kern="1200" cap="none" spc="-1" normalizeH="0" baseline="0" noProof="0" smtClean="0">
                        <a:ln>
                          <a:noFill/>
                        </a:ln>
                        <a:solidFill>
                          <a:srgbClr val="000000"/>
                        </a:solidFill>
                        <a:effectLst/>
                        <a:uLnTx/>
                        <a:uFill>
                          <a:solidFill>
                            <a:srgbClr val="FFFFFF"/>
                          </a:solidFill>
                        </a:uFill>
                        <a:latin typeface="Cambria Math" panose="02040503050406030204" pitchFamily="18" charset="0"/>
                        <a:ea typeface="Cambria Math" panose="02040503050406030204" pitchFamily="18" charset="0"/>
                        <a:cs typeface="+mn-cs"/>
                      </a:rPr>
                      <m:t>𝑚</m:t>
                    </m:r>
                  </m:oMath>
                </a14:m>
                <a:r>
                  <a:rPr kumimoji="0" lang="en-GB" sz="2400" b="0" i="0" u="none" strike="noStrike" kern="1200" cap="none" spc="-1" normalizeH="0" baseline="0" noProof="0" dirty="0">
                    <a:ln>
                      <a:noFill/>
                    </a:ln>
                    <a:solidFill>
                      <a:srgbClr val="000000"/>
                    </a:solidFill>
                    <a:effectLst/>
                    <a:uLnTx/>
                    <a:uFill>
                      <a:solidFill>
                        <a:srgbClr val="FFFFFF"/>
                      </a:solidFill>
                    </a:uFill>
                    <a:latin typeface="Arial"/>
                    <a:ea typeface="+mn-ea"/>
                    <a:cs typeface="+mn-cs"/>
                  </a:rPr>
                  <a:t>, find the resistance of 7.0m of platinoid wire with an average diameter of 0.14cm.</a:t>
                </a:r>
              </a:p>
            </p:txBody>
          </p:sp>
        </mc:Choice>
        <mc:Fallback xmlns="">
          <p:sp>
            <p:nvSpPr>
              <p:cNvPr id="2" name="Rectangle 1">
                <a:extLst>
                  <a:ext uri="{FF2B5EF4-FFF2-40B4-BE49-F238E27FC236}">
                    <a16:creationId xmlns:a16="http://schemas.microsoft.com/office/drawing/2014/main" id="{A1395E08-B637-4591-AE30-7B72B71CA0F9}"/>
                  </a:ext>
                </a:extLst>
              </p:cNvPr>
              <p:cNvSpPr>
                <a:spLocks noRot="1" noChangeAspect="1" noMove="1" noResize="1" noEditPoints="1" noAdjustHandles="1" noChangeArrowheads="1" noChangeShapeType="1" noTextEdit="1"/>
              </p:cNvSpPr>
              <p:nvPr/>
            </p:nvSpPr>
            <p:spPr>
              <a:xfrm>
                <a:off x="685799" y="838200"/>
                <a:ext cx="10498417" cy="862608"/>
              </a:xfrm>
              <a:prstGeom prst="rect">
                <a:avLst/>
              </a:prstGeom>
              <a:blipFill>
                <a:blip r:embed="rId2"/>
                <a:stretch>
                  <a:fillRect l="-812" t="-4196" r="-174" b="-11189"/>
                </a:stretch>
              </a:blipFill>
              <a:ln>
                <a:solidFill>
                  <a:schemeClr val="tx1"/>
                </a:solidFill>
              </a:ln>
            </p:spPr>
            <p:txBody>
              <a:bodyPr/>
              <a:lstStyle/>
              <a:p>
                <a:r>
                  <a:rPr lang="en-GB">
                    <a:noFill/>
                  </a:rPr>
                  <a:t> </a:t>
                </a:r>
              </a:p>
            </p:txBody>
          </p:sp>
        </mc:Fallback>
      </mc:AlternateContent>
      <p:sp>
        <p:nvSpPr>
          <p:cNvPr id="12" name="Rectangle 11">
            <a:extLst>
              <a:ext uri="{FF2B5EF4-FFF2-40B4-BE49-F238E27FC236}">
                <a16:creationId xmlns:a16="http://schemas.microsoft.com/office/drawing/2014/main" id="{80E294BE-82E4-4C28-B802-BD94813D8374}"/>
              </a:ext>
            </a:extLst>
          </p:cNvPr>
          <p:cNvSpPr/>
          <p:nvPr/>
        </p:nvSpPr>
        <p:spPr>
          <a:xfrm>
            <a:off x="690114" y="76649"/>
            <a:ext cx="1595886"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sng" strike="noStrike" kern="1200" cap="none" spc="0" normalizeH="0" baseline="0" noProof="0" dirty="0">
                <a:ln>
                  <a:noFill/>
                </a:ln>
                <a:solidFill>
                  <a:prstClr val="black"/>
                </a:solidFill>
                <a:effectLst/>
                <a:uLnTx/>
                <a:uFillTx/>
                <a:latin typeface="Calibri" panose="020F0502020204030204"/>
                <a:ea typeface="+mn-ea"/>
                <a:cs typeface="+mn-cs"/>
              </a:rPr>
              <a:t>Example</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D20A2916-DEBD-4360-AE5D-3E2E6002953A}"/>
                  </a:ext>
                </a:extLst>
              </p:cNvPr>
              <p:cNvSpPr txBox="1"/>
              <p:nvPr/>
            </p:nvSpPr>
            <p:spPr>
              <a:xfrm>
                <a:off x="685799" y="2324898"/>
                <a:ext cx="4416274" cy="369332"/>
              </a:xfrm>
              <a:prstGeom prst="rect">
                <a:avLst/>
              </a:prstGeom>
              <a:solidFill>
                <a:schemeClr val="bg1"/>
              </a:solidFill>
              <a:ln>
                <a:solidFill>
                  <a:schemeClr val="tx1"/>
                </a:solidFill>
              </a:ln>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𝐶𝑟𝑜𝑠𝑠</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𝑠𝑒𝑐𝑡𝑖𝑜𝑛𝑎𝑙</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𝑎𝑟𝑒𝑎</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𝐴</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𝜋</m:t>
                      </m:r>
                      <m:sSup>
                        <m:sSupPr>
                          <m:ctrlP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pPr>
                        <m:e>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𝑟</m:t>
                          </m:r>
                        </m:e>
                        <m:sup>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2</m:t>
                          </m:r>
                        </m:sup>
                      </m:sSup>
                    </m:oMath>
                  </m:oMathPara>
                </a14:m>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5" name="TextBox 4">
                <a:extLst>
                  <a:ext uri="{FF2B5EF4-FFF2-40B4-BE49-F238E27FC236}">
                    <a16:creationId xmlns:a16="http://schemas.microsoft.com/office/drawing/2014/main" id="{D20A2916-DEBD-4360-AE5D-3E2E6002953A}"/>
                  </a:ext>
                </a:extLst>
              </p:cNvPr>
              <p:cNvSpPr txBox="1">
                <a:spLocks noRot="1" noChangeAspect="1" noMove="1" noResize="1" noEditPoints="1" noAdjustHandles="1" noChangeArrowheads="1" noChangeShapeType="1" noTextEdit="1"/>
              </p:cNvSpPr>
              <p:nvPr/>
            </p:nvSpPr>
            <p:spPr>
              <a:xfrm>
                <a:off x="685799" y="2324898"/>
                <a:ext cx="4416274" cy="369332"/>
              </a:xfrm>
              <a:prstGeom prst="rect">
                <a:avLst/>
              </a:prstGeom>
              <a:blipFill>
                <a:blip r:embed="rId3"/>
                <a:stretch>
                  <a:fillRect l="-963" b="-4762"/>
                </a:stretch>
              </a:blipFill>
              <a:ln>
                <a:solidFill>
                  <a:schemeClr val="tx1"/>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C7EBFD10-589A-4E01-A39F-324F6AC8751F}"/>
                  </a:ext>
                </a:extLst>
              </p:cNvPr>
              <p:cNvSpPr txBox="1"/>
              <p:nvPr/>
            </p:nvSpPr>
            <p:spPr>
              <a:xfrm>
                <a:off x="5427384" y="1995384"/>
                <a:ext cx="5756832" cy="698846"/>
              </a:xfrm>
              <a:prstGeom prst="rect">
                <a:avLst/>
              </a:prstGeom>
              <a:solidFill>
                <a:schemeClr val="bg1"/>
              </a:solidFill>
              <a:ln>
                <a:solidFill>
                  <a:schemeClr val="tx1"/>
                </a:solidFill>
              </a:ln>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𝑟𝑎𝑑𝑖𝑢𝑠</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f>
                        <m:fPr>
                          <m:ctrlP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𝑑𝑖𝑎𝑚𝑒𝑡𝑒𝑟</m:t>
                          </m:r>
                        </m:num>
                        <m:den>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den>
                      </m:f>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0.14</m:t>
                          </m:r>
                        </m:num>
                        <m:den>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den>
                      </m:f>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Sup>
                        <m:sSupPr>
                          <m:ctrlP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0.07</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10</m:t>
                          </m:r>
                        </m:e>
                        <m:sup>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sup>
                      </m:sSup>
                      <m:r>
                        <a:rPr kumimoji="0" lang="en-GB"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𝑚</m:t>
                      </m:r>
                    </m:oMath>
                  </m:oMathPara>
                </a14:m>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6" name="TextBox 5">
                <a:extLst>
                  <a:ext uri="{FF2B5EF4-FFF2-40B4-BE49-F238E27FC236}">
                    <a16:creationId xmlns:a16="http://schemas.microsoft.com/office/drawing/2014/main" id="{C7EBFD10-589A-4E01-A39F-324F6AC8751F}"/>
                  </a:ext>
                </a:extLst>
              </p:cNvPr>
              <p:cNvSpPr txBox="1">
                <a:spLocks noRot="1" noChangeAspect="1" noMove="1" noResize="1" noEditPoints="1" noAdjustHandles="1" noChangeArrowheads="1" noChangeShapeType="1" noTextEdit="1"/>
              </p:cNvSpPr>
              <p:nvPr/>
            </p:nvSpPr>
            <p:spPr>
              <a:xfrm>
                <a:off x="5427384" y="1995384"/>
                <a:ext cx="5756832" cy="698846"/>
              </a:xfrm>
              <a:prstGeom prst="rect">
                <a:avLst/>
              </a:prstGeom>
              <a:blipFill>
                <a:blip r:embed="rId4"/>
                <a:stretch>
                  <a:fillRect/>
                </a:stretch>
              </a:blipFill>
              <a:ln>
                <a:solidFill>
                  <a:schemeClr val="tx1"/>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5BDD0DA6-2F81-482F-B6F2-9496DA6FE018}"/>
                  </a:ext>
                </a:extLst>
              </p:cNvPr>
              <p:cNvSpPr txBox="1"/>
              <p:nvPr/>
            </p:nvSpPr>
            <p:spPr>
              <a:xfrm>
                <a:off x="650630" y="3189249"/>
                <a:ext cx="1275798" cy="931794"/>
              </a:xfrm>
              <a:prstGeom prst="rect">
                <a:avLst/>
              </a:prstGeom>
              <a:solidFill>
                <a:schemeClr val="bg1"/>
              </a:solidFill>
              <a:ln>
                <a:solidFill>
                  <a:schemeClr val="tx1"/>
                </a:solidFill>
              </a:ln>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𝑅</m:t>
                      </m:r>
                      <m:r>
                        <a:rPr kumimoji="0" lang="en-GB"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32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fPr>
                        <m:num>
                          <m:r>
                            <a:rPr kumimoji="0" lang="en-GB" sz="32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𝜌</m:t>
                          </m:r>
                          <m:r>
                            <a:rPr kumimoji="0" lang="en-GB" sz="32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𝑙</m:t>
                          </m:r>
                        </m:num>
                        <m:den>
                          <m:r>
                            <a:rPr kumimoji="0" lang="en-GB" sz="32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𝐴</m:t>
                          </m:r>
                        </m:den>
                      </m:f>
                    </m:oMath>
                  </m:oMathPara>
                </a14:m>
                <a:endPar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5" name="TextBox 14">
                <a:extLst>
                  <a:ext uri="{FF2B5EF4-FFF2-40B4-BE49-F238E27FC236}">
                    <a16:creationId xmlns:a16="http://schemas.microsoft.com/office/drawing/2014/main" id="{5BDD0DA6-2F81-482F-B6F2-9496DA6FE018}"/>
                  </a:ext>
                </a:extLst>
              </p:cNvPr>
              <p:cNvSpPr txBox="1">
                <a:spLocks noRot="1" noChangeAspect="1" noMove="1" noResize="1" noEditPoints="1" noAdjustHandles="1" noChangeArrowheads="1" noChangeShapeType="1" noTextEdit="1"/>
              </p:cNvSpPr>
              <p:nvPr/>
            </p:nvSpPr>
            <p:spPr>
              <a:xfrm>
                <a:off x="650630" y="3189249"/>
                <a:ext cx="1275798" cy="931794"/>
              </a:xfrm>
              <a:prstGeom prst="rect">
                <a:avLst/>
              </a:prstGeom>
              <a:blipFill>
                <a:blip r:embed="rId5"/>
                <a:stretch>
                  <a:fillRect/>
                </a:stretch>
              </a:blipFill>
              <a:ln>
                <a:solidFill>
                  <a:schemeClr val="tx1"/>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E353B936-F249-43DA-810C-107D5E0E3385}"/>
                  </a:ext>
                </a:extLst>
              </p:cNvPr>
              <p:cNvSpPr txBox="1"/>
              <p:nvPr/>
            </p:nvSpPr>
            <p:spPr>
              <a:xfrm>
                <a:off x="2286000" y="3182453"/>
                <a:ext cx="4295214" cy="938590"/>
              </a:xfrm>
              <a:prstGeom prst="rect">
                <a:avLst/>
              </a:prstGeom>
              <a:solidFill>
                <a:schemeClr val="bg1"/>
              </a:solidFill>
              <a:ln>
                <a:solidFill>
                  <a:srgbClr val="FF0000"/>
                </a:solidFill>
              </a:ln>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𝑅</m:t>
                      </m:r>
                      <m:r>
                        <a:rPr kumimoji="0" lang="en-GB"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en-GB" sz="2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fPr>
                        <m:num>
                          <m:sSup>
                            <m:sSupPr>
                              <m:ctrlPr>
                                <a:rPr kumimoji="0" lang="en-GB" sz="2800" b="0" i="1" u="none" strike="noStrike" kern="1200" cap="none" spc="-1" normalizeH="0" baseline="0" noProof="0">
                                  <a:ln>
                                    <a:noFill/>
                                  </a:ln>
                                  <a:solidFill>
                                    <a:srgbClr val="000000"/>
                                  </a:solidFill>
                                  <a:effectLst/>
                                  <a:uLnTx/>
                                  <a:uFill>
                                    <a:solidFill>
                                      <a:srgbClr val="FFFFFF"/>
                                    </a:solidFill>
                                  </a:uFill>
                                  <a:latin typeface="Cambria Math" panose="02040503050406030204" pitchFamily="18" charset="0"/>
                                  <a:ea typeface="+mn-ea"/>
                                  <a:cs typeface="+mn-cs"/>
                                </a:rPr>
                              </m:ctrlPr>
                            </m:sSupPr>
                            <m:e>
                              <m:r>
                                <a:rPr kumimoji="0" lang="en-GB" sz="2800" b="0" i="1" u="none" strike="noStrike" kern="1200" cap="none" spc="-1" normalizeH="0" baseline="0" noProof="0">
                                  <a:ln>
                                    <a:noFill/>
                                  </a:ln>
                                  <a:solidFill>
                                    <a:srgbClr val="000000"/>
                                  </a:solidFill>
                                  <a:effectLst/>
                                  <a:uLnTx/>
                                  <a:uFill>
                                    <a:solidFill>
                                      <a:srgbClr val="FFFFFF"/>
                                    </a:solidFill>
                                  </a:uFill>
                                  <a:latin typeface="Cambria Math" panose="02040503050406030204" pitchFamily="18" charset="0"/>
                                  <a:ea typeface="+mn-ea"/>
                                  <a:cs typeface="+mn-cs"/>
                                </a:rPr>
                                <m:t> 3.3</m:t>
                              </m:r>
                              <m:r>
                                <a:rPr kumimoji="0" lang="en-GB" sz="2800" b="0" i="1" u="none" strike="noStrike" kern="1200" cap="none" spc="-1" normalizeH="0" baseline="0" noProof="0">
                                  <a:ln>
                                    <a:noFill/>
                                  </a:ln>
                                  <a:solidFill>
                                    <a:srgbClr val="000000"/>
                                  </a:solidFill>
                                  <a:effectLst/>
                                  <a:uLnTx/>
                                  <a:uFill>
                                    <a:solidFill>
                                      <a:srgbClr val="FFFFFF"/>
                                    </a:solidFill>
                                  </a:uFill>
                                  <a:latin typeface="Cambria Math" panose="02040503050406030204" pitchFamily="18" charset="0"/>
                                  <a:ea typeface="+mn-ea"/>
                                  <a:cs typeface="+mn-cs"/>
                                </a:rPr>
                                <m:t>𝑥</m:t>
                              </m:r>
                              <m:r>
                                <a:rPr kumimoji="0" lang="en-GB" sz="2800" b="0" i="1" u="none" strike="noStrike" kern="1200" cap="none" spc="-1" normalizeH="0" baseline="0" noProof="0">
                                  <a:ln>
                                    <a:noFill/>
                                  </a:ln>
                                  <a:solidFill>
                                    <a:srgbClr val="000000"/>
                                  </a:solidFill>
                                  <a:effectLst/>
                                  <a:uLnTx/>
                                  <a:uFill>
                                    <a:solidFill>
                                      <a:srgbClr val="FFFFFF"/>
                                    </a:solidFill>
                                  </a:uFill>
                                  <a:latin typeface="Cambria Math" panose="02040503050406030204" pitchFamily="18" charset="0"/>
                                  <a:ea typeface="+mn-ea"/>
                                  <a:cs typeface="+mn-cs"/>
                                </a:rPr>
                                <m:t>10</m:t>
                              </m:r>
                            </m:e>
                            <m:sup>
                              <m:r>
                                <a:rPr kumimoji="0" lang="en-GB" sz="2800" b="0" i="1" u="none" strike="noStrike" kern="1200" cap="none" spc="-1" normalizeH="0" baseline="0" noProof="0">
                                  <a:ln>
                                    <a:noFill/>
                                  </a:ln>
                                  <a:solidFill>
                                    <a:srgbClr val="000000"/>
                                  </a:solidFill>
                                  <a:effectLst/>
                                  <a:uLnTx/>
                                  <a:uFill>
                                    <a:solidFill>
                                      <a:srgbClr val="FFFFFF"/>
                                    </a:solidFill>
                                  </a:uFill>
                                  <a:latin typeface="Cambria Math" panose="02040503050406030204" pitchFamily="18" charset="0"/>
                                  <a:ea typeface="+mn-ea"/>
                                  <a:cs typeface="+mn-cs"/>
                                </a:rPr>
                                <m:t>−7</m:t>
                              </m:r>
                            </m:sup>
                          </m:sSup>
                          <m:r>
                            <a:rPr kumimoji="0" lang="en-GB" sz="2800" b="0" i="1" u="none" strike="noStrike" kern="1200" cap="none" spc="-1" normalizeH="0" baseline="0" noProof="0" smtClean="0">
                              <a:ln>
                                <a:noFill/>
                              </a:ln>
                              <a:solidFill>
                                <a:srgbClr val="000000"/>
                              </a:solidFill>
                              <a:effectLst/>
                              <a:uLnTx/>
                              <a:uFill>
                                <a:solidFill>
                                  <a:srgbClr val="FFFFFF"/>
                                </a:solidFill>
                              </a:uFill>
                              <a:latin typeface="Cambria Math" panose="02040503050406030204" pitchFamily="18" charset="0"/>
                              <a:ea typeface="+mn-ea"/>
                              <a:cs typeface="+mn-cs"/>
                            </a:rPr>
                            <m:t> </m:t>
                          </m:r>
                          <m:r>
                            <a:rPr kumimoji="0" lang="en-GB" sz="2800" b="0" i="1" u="none" strike="noStrike" kern="1200" cap="none" spc="-1" normalizeH="0" baseline="0" noProof="0" smtClean="0">
                              <a:ln>
                                <a:noFill/>
                              </a:ln>
                              <a:solidFill>
                                <a:srgbClr val="000000"/>
                              </a:solidFill>
                              <a:effectLst/>
                              <a:uLnTx/>
                              <a:uFill>
                                <a:solidFill>
                                  <a:srgbClr val="FFFFFF"/>
                                </a:solidFill>
                              </a:uFill>
                              <a:latin typeface="Cambria Math" panose="02040503050406030204" pitchFamily="18" charset="0"/>
                              <a:ea typeface="+mn-ea"/>
                              <a:cs typeface="+mn-cs"/>
                            </a:rPr>
                            <m:t>𝑥</m:t>
                          </m:r>
                          <m:r>
                            <a:rPr kumimoji="0" lang="en-GB" sz="2800" b="0" i="1" u="none" strike="noStrike" kern="1200" cap="none" spc="-1" normalizeH="0" baseline="0" noProof="0" smtClean="0">
                              <a:ln>
                                <a:noFill/>
                              </a:ln>
                              <a:solidFill>
                                <a:srgbClr val="000000"/>
                              </a:solidFill>
                              <a:effectLst/>
                              <a:uLnTx/>
                              <a:uFill>
                                <a:solidFill>
                                  <a:srgbClr val="FFFFFF"/>
                                </a:solidFill>
                              </a:uFill>
                              <a:latin typeface="Cambria Math" panose="02040503050406030204" pitchFamily="18" charset="0"/>
                              <a:ea typeface="+mn-ea"/>
                              <a:cs typeface="+mn-cs"/>
                            </a:rPr>
                            <m:t> 7.0</m:t>
                          </m:r>
                        </m:num>
                        <m:den>
                          <m:r>
                            <a:rPr kumimoji="0" lang="en-GB" sz="2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𝜋</m:t>
                          </m:r>
                          <m:r>
                            <a:rPr kumimoji="0" lang="en-GB" sz="2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sSup>
                            <m:sSupPr>
                              <m:ctrlPr>
                                <a:rPr kumimoji="0" lang="en-GB" sz="2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pPr>
                            <m:e>
                              <m:sSup>
                                <m:sSupPr>
                                  <m:ctrlP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pPr>
                                <m:e>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0.07</m:t>
                                  </m:r>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10</m:t>
                                  </m:r>
                                </m:e>
                                <m:sup>
                                  <m:r>
                                    <a:rPr kumimoji="0" lang="en-GB" sz="28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m:t>
                                  </m:r>
                                  <m:r>
                                    <a:rPr kumimoji="0" lang="en-GB"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sup>
                              </m:sSup>
                              <m:r>
                                <a:rPr kumimoji="0" lang="en-GB" sz="2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e>
                            <m:sup>
                              <m:r>
                                <a:rPr kumimoji="0" lang="en-GB" sz="2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2</m:t>
                              </m:r>
                            </m:sup>
                          </m:sSup>
                        </m:den>
                      </m:f>
                      <m:r>
                        <a:rPr kumimoji="0" lang="en-GB" sz="2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=1.5</m:t>
                      </m:r>
                      <m:r>
                        <m:rPr>
                          <m:sty m:val="p"/>
                        </m:rPr>
                        <a:rPr kumimoji="0" lang="el-GR" sz="28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Ω</m:t>
                      </m:r>
                    </m:oMath>
                  </m:oMathPara>
                </a14:m>
                <a:endPar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6" name="TextBox 15">
                <a:extLst>
                  <a:ext uri="{FF2B5EF4-FFF2-40B4-BE49-F238E27FC236}">
                    <a16:creationId xmlns:a16="http://schemas.microsoft.com/office/drawing/2014/main" id="{E353B936-F249-43DA-810C-107D5E0E3385}"/>
                  </a:ext>
                </a:extLst>
              </p:cNvPr>
              <p:cNvSpPr txBox="1">
                <a:spLocks noRot="1" noChangeAspect="1" noMove="1" noResize="1" noEditPoints="1" noAdjustHandles="1" noChangeArrowheads="1" noChangeShapeType="1" noTextEdit="1"/>
              </p:cNvSpPr>
              <p:nvPr/>
            </p:nvSpPr>
            <p:spPr>
              <a:xfrm>
                <a:off x="2286000" y="3182453"/>
                <a:ext cx="4295214" cy="938590"/>
              </a:xfrm>
              <a:prstGeom prst="rect">
                <a:avLst/>
              </a:prstGeom>
              <a:blipFill>
                <a:blip r:embed="rId6"/>
                <a:stretch>
                  <a:fillRect/>
                </a:stretch>
              </a:blipFill>
              <a:ln>
                <a:solidFill>
                  <a:srgbClr val="FF0000"/>
                </a:solidFill>
              </a:ln>
            </p:spPr>
            <p:txBody>
              <a:bodyPr/>
              <a:lstStyle/>
              <a:p>
                <a:r>
                  <a:rPr lang="en-GB">
                    <a:noFill/>
                  </a:rPr>
                  <a:t> </a:t>
                </a:r>
              </a:p>
            </p:txBody>
          </p:sp>
        </mc:Fallback>
      </mc:AlternateContent>
    </p:spTree>
    <p:extLst>
      <p:ext uri="{BB962C8B-B14F-4D97-AF65-F5344CB8AC3E}">
        <p14:creationId xmlns:p14="http://schemas.microsoft.com/office/powerpoint/2010/main" val="3931395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5" grpId="0" animBg="1"/>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903403B-AFF7-A9BB-3970-62FAEEEE4F7C}"/>
              </a:ext>
            </a:extLst>
          </p:cNvPr>
          <p:cNvSpPr txBox="1"/>
          <p:nvPr/>
        </p:nvSpPr>
        <p:spPr>
          <a:xfrm>
            <a:off x="146263" y="0"/>
            <a:ext cx="10694652" cy="954107"/>
          </a:xfrm>
          <a:prstGeom prst="rect">
            <a:avLst/>
          </a:prstGeom>
          <a:noFill/>
        </p:spPr>
        <p:txBody>
          <a:bodyPr wrap="square">
            <a:spAutoFit/>
          </a:bodyPr>
          <a:lstStyle/>
          <a:p>
            <a:pPr algn="l"/>
            <a:r>
              <a:rPr lang="en-GB" sz="2800" b="1" i="0" dirty="0">
                <a:solidFill>
                  <a:srgbClr val="371376"/>
                </a:solidFill>
                <a:effectLst/>
                <a:latin typeface="__Open_Sans_4dd805"/>
              </a:rPr>
              <a:t>Required activities</a:t>
            </a:r>
          </a:p>
          <a:p>
            <a:pPr algn="l"/>
            <a:r>
              <a:rPr lang="en-GB" sz="2800" b="0" i="0" dirty="0">
                <a:solidFill>
                  <a:srgbClr val="2B2438"/>
                </a:solidFill>
                <a:effectLst/>
                <a:latin typeface="__Open_Sans_4dd805"/>
              </a:rPr>
              <a:t>You need to cover activities 1-6 for AS and 1-12 for A-level.</a:t>
            </a:r>
          </a:p>
        </p:txBody>
      </p:sp>
      <p:sp>
        <p:nvSpPr>
          <p:cNvPr id="9" name="Text Placeholder 8">
            <a:extLst>
              <a:ext uri="{FF2B5EF4-FFF2-40B4-BE49-F238E27FC236}">
                <a16:creationId xmlns:a16="http://schemas.microsoft.com/office/drawing/2014/main" id="{69937061-8BA7-BE61-217C-47185EC53DDB}"/>
              </a:ext>
            </a:extLst>
          </p:cNvPr>
          <p:cNvSpPr>
            <a:spLocks noGrp="1"/>
          </p:cNvSpPr>
          <p:nvPr>
            <p:ph type="body" idx="1"/>
          </p:nvPr>
        </p:nvSpPr>
        <p:spPr>
          <a:xfrm>
            <a:off x="335802" y="954107"/>
            <a:ext cx="5157787" cy="452662"/>
          </a:xfrm>
        </p:spPr>
        <p:txBody>
          <a:bodyPr/>
          <a:lstStyle/>
          <a:p>
            <a:endParaRPr lang="en-GB" dirty="0"/>
          </a:p>
        </p:txBody>
      </p:sp>
      <p:sp>
        <p:nvSpPr>
          <p:cNvPr id="10" name="Content Placeholder 9">
            <a:extLst>
              <a:ext uri="{FF2B5EF4-FFF2-40B4-BE49-F238E27FC236}">
                <a16:creationId xmlns:a16="http://schemas.microsoft.com/office/drawing/2014/main" id="{5174AEC6-348C-9CB8-9CC1-90052412EAAA}"/>
              </a:ext>
            </a:extLst>
          </p:cNvPr>
          <p:cNvSpPr>
            <a:spLocks noGrp="1"/>
          </p:cNvSpPr>
          <p:nvPr>
            <p:ph sz="half" idx="2"/>
          </p:nvPr>
        </p:nvSpPr>
        <p:spPr>
          <a:xfrm>
            <a:off x="239087" y="954107"/>
            <a:ext cx="5780714" cy="4251223"/>
          </a:xfrm>
        </p:spPr>
        <p:txBody>
          <a:bodyPr>
            <a:noAutofit/>
          </a:bodyPr>
          <a:lstStyle/>
          <a:p>
            <a:pPr marL="0" indent="0" algn="l">
              <a:buNone/>
            </a:pPr>
            <a:r>
              <a:rPr lang="en-GB" sz="1800" b="1" i="0" dirty="0">
                <a:solidFill>
                  <a:srgbClr val="371376"/>
                </a:solidFill>
                <a:effectLst/>
              </a:rPr>
              <a:t>Practical 1</a:t>
            </a:r>
          </a:p>
          <a:p>
            <a:pPr marL="0" indent="0" algn="l">
              <a:buNone/>
            </a:pPr>
            <a:r>
              <a:rPr lang="en-GB" sz="1800" b="0" i="0" dirty="0">
                <a:solidFill>
                  <a:srgbClr val="2B2438"/>
                </a:solidFill>
                <a:effectLst/>
              </a:rPr>
              <a:t>Investigation into the variation of the frequency of stationary waves </a:t>
            </a:r>
          </a:p>
          <a:p>
            <a:pPr marL="0" indent="0" algn="l">
              <a:buNone/>
            </a:pPr>
            <a:r>
              <a:rPr lang="en-GB" sz="1800" b="1" i="0" dirty="0">
                <a:solidFill>
                  <a:srgbClr val="371376"/>
                </a:solidFill>
                <a:effectLst/>
              </a:rPr>
              <a:t>Practical 2</a:t>
            </a:r>
          </a:p>
          <a:p>
            <a:pPr marL="0" indent="0" algn="l">
              <a:buNone/>
            </a:pPr>
            <a:r>
              <a:rPr lang="en-GB" sz="1800" b="0" i="0" dirty="0">
                <a:solidFill>
                  <a:srgbClr val="2B2438"/>
                </a:solidFill>
                <a:effectLst/>
              </a:rPr>
              <a:t>Investigation of interference effects to include the Young’s slit experiment and interference by a diffraction grating.</a:t>
            </a:r>
          </a:p>
          <a:p>
            <a:pPr marL="0" indent="0" algn="l">
              <a:buNone/>
            </a:pPr>
            <a:r>
              <a:rPr lang="en-GB" sz="1800" b="1" i="0" dirty="0">
                <a:solidFill>
                  <a:srgbClr val="371376"/>
                </a:solidFill>
                <a:effectLst/>
              </a:rPr>
              <a:t>Practical 3</a:t>
            </a:r>
          </a:p>
          <a:p>
            <a:pPr marL="0" indent="0" algn="l">
              <a:buNone/>
            </a:pPr>
            <a:r>
              <a:rPr lang="en-GB" sz="1800" b="0" i="0" dirty="0">
                <a:solidFill>
                  <a:srgbClr val="2B2438"/>
                </a:solidFill>
                <a:effectLst/>
              </a:rPr>
              <a:t>Determination of </a:t>
            </a:r>
            <a:r>
              <a:rPr lang="en-GB" sz="1800" b="0" i="1" dirty="0">
                <a:solidFill>
                  <a:srgbClr val="2B2438"/>
                </a:solidFill>
                <a:effectLst/>
              </a:rPr>
              <a:t>g</a:t>
            </a:r>
            <a:r>
              <a:rPr lang="en-GB" sz="1800" b="0" i="0" dirty="0">
                <a:solidFill>
                  <a:srgbClr val="2B2438"/>
                </a:solidFill>
                <a:effectLst/>
              </a:rPr>
              <a:t> by a free-fall method.</a:t>
            </a:r>
          </a:p>
          <a:p>
            <a:pPr marL="0" indent="0" algn="l">
              <a:buNone/>
            </a:pPr>
            <a:r>
              <a:rPr lang="en-GB" sz="1800" b="1" i="0" dirty="0">
                <a:solidFill>
                  <a:srgbClr val="371376"/>
                </a:solidFill>
                <a:effectLst/>
              </a:rPr>
              <a:t>Practical 4</a:t>
            </a:r>
          </a:p>
          <a:p>
            <a:pPr marL="0" indent="0" algn="l">
              <a:buNone/>
            </a:pPr>
            <a:r>
              <a:rPr lang="en-GB" sz="1800" b="0" i="0" dirty="0">
                <a:solidFill>
                  <a:srgbClr val="2B2438"/>
                </a:solidFill>
                <a:effectLst/>
              </a:rPr>
              <a:t>Determination of the Young modulus by a simple method.</a:t>
            </a:r>
          </a:p>
          <a:p>
            <a:pPr marL="0" indent="0" algn="l">
              <a:buNone/>
            </a:pPr>
            <a:r>
              <a:rPr lang="en-GB" sz="1800" b="1" i="0" dirty="0">
                <a:solidFill>
                  <a:srgbClr val="371376"/>
                </a:solidFill>
                <a:effectLst/>
                <a:highlight>
                  <a:srgbClr val="FFFF00"/>
                </a:highlight>
              </a:rPr>
              <a:t>Practical 5</a:t>
            </a:r>
          </a:p>
          <a:p>
            <a:pPr marL="0" indent="0" algn="l">
              <a:buNone/>
            </a:pPr>
            <a:r>
              <a:rPr lang="en-GB" sz="1800" b="0" i="0" dirty="0">
                <a:solidFill>
                  <a:srgbClr val="2B2438"/>
                </a:solidFill>
                <a:effectLst/>
                <a:highlight>
                  <a:srgbClr val="FFFF00"/>
                </a:highlight>
              </a:rPr>
              <a:t>Determination of resistivity of a wire using a </a:t>
            </a:r>
            <a:r>
              <a:rPr lang="en-GB" sz="1800" b="0" i="0" dirty="0" err="1">
                <a:solidFill>
                  <a:srgbClr val="2B2438"/>
                </a:solidFill>
                <a:effectLst/>
                <a:highlight>
                  <a:srgbClr val="FFFF00"/>
                </a:highlight>
              </a:rPr>
              <a:t>micrometer</a:t>
            </a:r>
            <a:r>
              <a:rPr lang="en-GB" sz="1800" b="0" i="0" dirty="0">
                <a:solidFill>
                  <a:srgbClr val="2B2438"/>
                </a:solidFill>
                <a:effectLst/>
                <a:highlight>
                  <a:srgbClr val="FFFF00"/>
                </a:highlight>
              </a:rPr>
              <a:t>, ammeter and voltmeter.</a:t>
            </a:r>
          </a:p>
          <a:p>
            <a:pPr marL="0" indent="0" algn="l">
              <a:buNone/>
            </a:pPr>
            <a:r>
              <a:rPr lang="en-GB" sz="1800" b="1" i="0" dirty="0">
                <a:solidFill>
                  <a:srgbClr val="371376"/>
                </a:solidFill>
                <a:effectLst/>
              </a:rPr>
              <a:t>Practical 6</a:t>
            </a:r>
          </a:p>
          <a:p>
            <a:pPr marL="0" indent="0" algn="l">
              <a:buNone/>
            </a:pPr>
            <a:r>
              <a:rPr lang="en-GB" sz="1800" b="0" i="0" dirty="0">
                <a:solidFill>
                  <a:srgbClr val="2B2438"/>
                </a:solidFill>
                <a:effectLst/>
              </a:rPr>
              <a:t>Investigation of the emf and internal resistance of electric cells and batteries.</a:t>
            </a:r>
            <a:endParaRPr lang="en-GB" sz="1800" dirty="0"/>
          </a:p>
        </p:txBody>
      </p:sp>
      <p:sp>
        <p:nvSpPr>
          <p:cNvPr id="13" name="Content Placeholder 12">
            <a:extLst>
              <a:ext uri="{FF2B5EF4-FFF2-40B4-BE49-F238E27FC236}">
                <a16:creationId xmlns:a16="http://schemas.microsoft.com/office/drawing/2014/main" id="{0C72AFCB-3862-2B62-39EE-668A349FEAE4}"/>
              </a:ext>
            </a:extLst>
          </p:cNvPr>
          <p:cNvSpPr>
            <a:spLocks noGrp="1"/>
          </p:cNvSpPr>
          <p:nvPr>
            <p:ph sz="quarter" idx="4"/>
          </p:nvPr>
        </p:nvSpPr>
        <p:spPr>
          <a:xfrm>
            <a:off x="6112625" y="954107"/>
            <a:ext cx="5856914" cy="5343454"/>
          </a:xfrm>
        </p:spPr>
        <p:txBody>
          <a:bodyPr>
            <a:noAutofit/>
          </a:bodyPr>
          <a:lstStyle/>
          <a:p>
            <a:pPr marL="0" indent="0" algn="l">
              <a:buNone/>
            </a:pPr>
            <a:r>
              <a:rPr lang="en-GB" sz="1800" b="1" i="0" dirty="0">
                <a:solidFill>
                  <a:srgbClr val="371376"/>
                </a:solidFill>
                <a:effectLst/>
              </a:rPr>
              <a:t>Practical 7</a:t>
            </a:r>
          </a:p>
          <a:p>
            <a:pPr marL="0" indent="0" algn="l">
              <a:buNone/>
            </a:pPr>
            <a:r>
              <a:rPr lang="en-GB" sz="1800" b="0" i="0" dirty="0">
                <a:solidFill>
                  <a:srgbClr val="2B2438"/>
                </a:solidFill>
                <a:effectLst/>
              </a:rPr>
              <a:t>Investigation into simple harmonic motion using a mass-spring system and a simple pendulum.</a:t>
            </a:r>
          </a:p>
          <a:p>
            <a:pPr marL="0" indent="0" algn="l">
              <a:buNone/>
            </a:pPr>
            <a:r>
              <a:rPr lang="en-GB" sz="1800" b="1" i="0" dirty="0">
                <a:solidFill>
                  <a:srgbClr val="371376"/>
                </a:solidFill>
                <a:effectLst/>
              </a:rPr>
              <a:t>Practical 8</a:t>
            </a:r>
          </a:p>
          <a:p>
            <a:pPr marL="0" indent="0" algn="l">
              <a:buNone/>
            </a:pPr>
            <a:r>
              <a:rPr lang="en-GB" sz="1800" b="0" i="0" dirty="0">
                <a:solidFill>
                  <a:srgbClr val="2B2438"/>
                </a:solidFill>
                <a:effectLst/>
              </a:rPr>
              <a:t>Investigation of Boyle’s (constant temperature) law and Charles’s (constant pressure) law for a gas.</a:t>
            </a:r>
          </a:p>
          <a:p>
            <a:pPr marL="0" indent="0" algn="l">
              <a:buNone/>
            </a:pPr>
            <a:r>
              <a:rPr lang="en-GB" sz="1800" b="1" i="0" dirty="0">
                <a:solidFill>
                  <a:srgbClr val="371376"/>
                </a:solidFill>
                <a:effectLst/>
              </a:rPr>
              <a:t>Practical 9</a:t>
            </a:r>
          </a:p>
          <a:p>
            <a:pPr marL="0" indent="0" algn="l">
              <a:buNone/>
            </a:pPr>
            <a:r>
              <a:rPr lang="en-GB" sz="1800" b="0" i="0" dirty="0">
                <a:solidFill>
                  <a:srgbClr val="2B2438"/>
                </a:solidFill>
                <a:effectLst/>
              </a:rPr>
              <a:t>Investigation of the charge and discharge of capacitors. </a:t>
            </a:r>
          </a:p>
          <a:p>
            <a:pPr marL="0" indent="0" algn="l">
              <a:buNone/>
            </a:pPr>
            <a:r>
              <a:rPr lang="en-GB" sz="1800" b="1" i="0" dirty="0">
                <a:solidFill>
                  <a:srgbClr val="371376"/>
                </a:solidFill>
                <a:effectLst/>
              </a:rPr>
              <a:t>Practical 10</a:t>
            </a:r>
          </a:p>
          <a:p>
            <a:pPr marL="0" indent="0" algn="l">
              <a:buNone/>
            </a:pPr>
            <a:r>
              <a:rPr lang="en-GB" sz="1800" b="0" i="0" dirty="0">
                <a:solidFill>
                  <a:srgbClr val="2B2438"/>
                </a:solidFill>
                <a:effectLst/>
              </a:rPr>
              <a:t>Investigate how the force on a wire varies with flux density, current and length of wire</a:t>
            </a:r>
          </a:p>
          <a:p>
            <a:pPr marL="0" indent="0" algn="l">
              <a:buNone/>
            </a:pPr>
            <a:r>
              <a:rPr lang="en-GB" sz="1800" b="1" i="0" dirty="0">
                <a:solidFill>
                  <a:srgbClr val="371376"/>
                </a:solidFill>
                <a:effectLst/>
              </a:rPr>
              <a:t>Practical 11</a:t>
            </a:r>
          </a:p>
          <a:p>
            <a:pPr marL="0" indent="0" algn="l">
              <a:buNone/>
            </a:pPr>
            <a:r>
              <a:rPr lang="en-GB" sz="1800" b="0" i="0" dirty="0">
                <a:solidFill>
                  <a:srgbClr val="2B2438"/>
                </a:solidFill>
                <a:effectLst/>
              </a:rPr>
              <a:t>Investigate the effect on magnetic flux linkage of varying the angle between a search coil and magnetic field direction.</a:t>
            </a:r>
          </a:p>
          <a:p>
            <a:pPr marL="0" indent="0" algn="l">
              <a:buNone/>
            </a:pPr>
            <a:r>
              <a:rPr lang="en-GB" sz="1800" b="1" i="0" dirty="0">
                <a:solidFill>
                  <a:srgbClr val="371376"/>
                </a:solidFill>
                <a:effectLst/>
              </a:rPr>
              <a:t>Practical 12</a:t>
            </a:r>
          </a:p>
          <a:p>
            <a:pPr marL="0" indent="0" algn="l">
              <a:buNone/>
            </a:pPr>
            <a:r>
              <a:rPr lang="en-GB" sz="1800" b="0" i="0" dirty="0">
                <a:solidFill>
                  <a:srgbClr val="2B2438"/>
                </a:solidFill>
                <a:effectLst/>
              </a:rPr>
              <a:t>Investigation of the inverse-square law for gamma radiation.</a:t>
            </a:r>
          </a:p>
          <a:p>
            <a:endParaRPr lang="en-GB" sz="1800" dirty="0"/>
          </a:p>
        </p:txBody>
      </p:sp>
    </p:spTree>
    <p:extLst>
      <p:ext uri="{BB962C8B-B14F-4D97-AF65-F5344CB8AC3E}">
        <p14:creationId xmlns:p14="http://schemas.microsoft.com/office/powerpoint/2010/main" val="3172235529"/>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5E7C65B11EE9D46B38A2FF7D3E35699" ma:contentTypeVersion="21" ma:contentTypeDescription="Create a new document." ma:contentTypeScope="" ma:versionID="a90ddb9028a35daed084d1283922a547">
  <xsd:schema xmlns:xsd="http://www.w3.org/2001/XMLSchema" xmlns:xs="http://www.w3.org/2001/XMLSchema" xmlns:p="http://schemas.microsoft.com/office/2006/metadata/properties" xmlns:ns2="395dc431-0486-4db5-bd66-ec6707cbc9d4" xmlns:ns3="18b5f220-2c08-4522-aee7-823c3d1fba65" targetNamespace="http://schemas.microsoft.com/office/2006/metadata/properties" ma:root="true" ma:fieldsID="ecb5bd358542cc9d143441912ea93e44" ns2:_="" ns3:_="">
    <xsd:import namespace="395dc431-0486-4db5-bd66-ec6707cbc9d4"/>
    <xsd:import namespace="18b5f220-2c08-4522-aee7-823c3d1fba6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Thumbnail"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5dc431-0486-4db5-bd66-ec6707cbc9d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d4e878b-f682-48f6-92cd-cd5146a8c1bc" ma:termSetId="09814cd3-568e-fe90-9814-8d621ff8fb84" ma:anchorId="fba54fb3-c3e1-fe81-a776-ca4b69148c4d" ma:open="true" ma:isKeyword="false">
      <xsd:complexType>
        <xsd:sequence>
          <xsd:element ref="pc:Terms" minOccurs="0" maxOccurs="1"/>
        </xsd:sequence>
      </xsd:complexType>
    </xsd:element>
    <xsd:element name="Thumbnail" ma:index="24" nillable="true" ma:displayName="Thumbnail" ma:format="Dropdown" ma:internalName="Thumbnail">
      <xsd:simpleType>
        <xsd:restriction base="dms:Text">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8b5f220-2c08-4522-aee7-823c3d1fba65"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0f87745-165a-4eed-b22e-6e532c5ca2b7}" ma:internalName="TaxCatchAll" ma:showField="CatchAllData" ma:web="18b5f220-2c08-4522-aee7-823c3d1fba6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95dc431-0486-4db5-bd66-ec6707cbc9d4">
      <Terms xmlns="http://schemas.microsoft.com/office/infopath/2007/PartnerControls"/>
    </lcf76f155ced4ddcb4097134ff3c332f>
    <TaxCatchAll xmlns="18b5f220-2c08-4522-aee7-823c3d1fba65" xsi:nil="true"/>
    <Thumbnail xmlns="395dc431-0486-4db5-bd66-ec6707cbc9d4" xsi:nil="true"/>
  </documentManagement>
</p:properties>
</file>

<file path=customXml/itemProps1.xml><?xml version="1.0" encoding="utf-8"?>
<ds:datastoreItem xmlns:ds="http://schemas.openxmlformats.org/officeDocument/2006/customXml" ds:itemID="{27B7D7D0-792B-4A27-B336-BE9797A36D7F}"/>
</file>

<file path=customXml/itemProps2.xml><?xml version="1.0" encoding="utf-8"?>
<ds:datastoreItem xmlns:ds="http://schemas.openxmlformats.org/officeDocument/2006/customXml" ds:itemID="{C446EFA7-9D26-4C07-A87E-914018D585EB}">
  <ds:schemaRefs>
    <ds:schemaRef ds:uri="http://schemas.microsoft.com/sharepoint/v3/contenttype/forms"/>
  </ds:schemaRefs>
</ds:datastoreItem>
</file>

<file path=customXml/itemProps3.xml><?xml version="1.0" encoding="utf-8"?>
<ds:datastoreItem xmlns:ds="http://schemas.openxmlformats.org/officeDocument/2006/customXml" ds:itemID="{596E833A-E4F5-4DB4-A799-1A121662FD94}">
  <ds:schemaRefs>
    <ds:schemaRef ds:uri="http://schemas.microsoft.com/office/2006/documentManagement/types"/>
    <ds:schemaRef ds:uri="http://purl.org/dc/terms/"/>
    <ds:schemaRef ds:uri="http://schemas.openxmlformats.org/package/2006/metadata/core-properties"/>
    <ds:schemaRef ds:uri="http://www.w3.org/XML/1998/namespace"/>
    <ds:schemaRef ds:uri="http://purl.org/dc/elements/1.1/"/>
    <ds:schemaRef ds:uri="http://schemas.microsoft.com/office/infopath/2007/PartnerControls"/>
    <ds:schemaRef ds:uri="http://purl.org/dc/dcmitype/"/>
    <ds:schemaRef ds:uri="73307796-0625-4e4e-bbc8-55ebc8c91af6"/>
    <ds:schemaRef ds:uri="90776deb-081a-4c76-8a2a-fa715b0e8f93"/>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123</TotalTime>
  <Words>1196</Words>
  <Application>Microsoft Office PowerPoint</Application>
  <PresentationFormat>Widescreen</PresentationFormat>
  <Paragraphs>116</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__Open_Sans_4dd805</vt:lpstr>
      <vt:lpstr>Arial</vt:lpstr>
      <vt:lpstr>Calibri</vt:lpstr>
      <vt:lpstr>Calibri Light</vt:lpstr>
      <vt:lpstr>Cambria Math</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Practical 5 Determination of resistivity of a wire using a micrometer, ammeter and voltmeter.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 Macan</dc:creator>
  <cp:lastModifiedBy>S Macan</cp:lastModifiedBy>
  <cp:revision>1</cp:revision>
  <dcterms:created xsi:type="dcterms:W3CDTF">2025-07-04T10:24:27Z</dcterms:created>
  <dcterms:modified xsi:type="dcterms:W3CDTF">2025-07-04T12:28:21Z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0x01010075E7C65B11EE9D46B38A2FF7D3E35699</vt:lpwstr>
  </property>
</Properties>
</file>