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8"/>
  </p:notesMasterIdLst>
  <p:sldIdLst>
    <p:sldId id="258" r:id="rId2"/>
    <p:sldId id="265" r:id="rId3"/>
    <p:sldId id="259" r:id="rId4"/>
    <p:sldId id="264" r:id="rId5"/>
    <p:sldId id="260" r:id="rId6"/>
    <p:sldId id="263" r:id="rId7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05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14"/>
    <p:restoredTop sz="94674"/>
  </p:normalViewPr>
  <p:slideViewPr>
    <p:cSldViewPr snapToGrid="0" showGuides="1">
      <p:cViewPr>
        <p:scale>
          <a:sx n="100" d="100"/>
          <a:sy n="100" d="100"/>
        </p:scale>
        <p:origin x="2312" y="144"/>
      </p:cViewPr>
      <p:guideLst>
        <p:guide orient="horz" pos="4005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CEDB31-A4F6-6741-B972-4F3F88FAB535}" type="datetimeFigureOut">
              <a:rPr lang="en-US" smtClean="0"/>
              <a:t>6/17/26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6A6521-D797-B645-BDD5-7C6E7A6685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05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6A6521-D797-B645-BDD5-7C6E7A6685D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66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BC06A-EF7A-6B47-AB1D-B9740E87A8D8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299B5-B623-CC48-B087-13E6E4A05A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091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BC06A-EF7A-6B47-AB1D-B9740E87A8D8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299B5-B623-CC48-B087-13E6E4A05A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00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BC06A-EF7A-6B47-AB1D-B9740E87A8D8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299B5-B623-CC48-B087-13E6E4A05A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259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BC06A-EF7A-6B47-AB1D-B9740E87A8D8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299B5-B623-CC48-B087-13E6E4A05A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042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BC06A-EF7A-6B47-AB1D-B9740E87A8D8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299B5-B623-CC48-B087-13E6E4A05A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614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BC06A-EF7A-6B47-AB1D-B9740E87A8D8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299B5-B623-CC48-B087-13E6E4A05A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797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BC06A-EF7A-6B47-AB1D-B9740E87A8D8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299B5-B623-CC48-B087-13E6E4A05A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928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BC06A-EF7A-6B47-AB1D-B9740E87A8D8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299B5-B623-CC48-B087-13E6E4A05A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564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BC06A-EF7A-6B47-AB1D-B9740E87A8D8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299B5-B623-CC48-B087-13E6E4A05A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222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BC06A-EF7A-6B47-AB1D-B9740E87A8D8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299B5-B623-CC48-B087-13E6E4A05A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950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BC06A-EF7A-6B47-AB1D-B9740E87A8D8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299B5-B623-CC48-B087-13E6E4A05A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289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CBC06A-EF7A-6B47-AB1D-B9740E87A8D8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8299B5-B623-CC48-B087-13E6E4A05A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265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esasu@uhs.org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RQ8xYYB9dm4" TargetMode="External"/><Relationship Id="rId13" Type="http://schemas.openxmlformats.org/officeDocument/2006/relationships/hyperlink" Target="https://theartyteacher.com/good-examples-of-artist-research-pages/" TargetMode="External"/><Relationship Id="rId3" Type="http://schemas.openxmlformats.org/officeDocument/2006/relationships/hyperlink" Target="https://www.aqa.org.uk/subjects/art-and-design/as-and-a-level/art-and-design-7201/subject-content/fine-art" TargetMode="External"/><Relationship Id="rId7" Type="http://schemas.openxmlformats.org/officeDocument/2006/relationships/hyperlink" Target="https://www.youtube.com/watch?v=0qG613IG-kc" TargetMode="External"/><Relationship Id="rId12" Type="http://schemas.openxmlformats.org/officeDocument/2006/relationships/hyperlink" Target="https://www.bbc.co.uk/bitesize/guides/zymtv9q/revision/1" TargetMode="External"/><Relationship Id="rId17" Type="http://schemas.openxmlformats.org/officeDocument/2006/relationships/hyperlink" Target="https://www.youtube.com/watch?v=o1oloV0fRWg&amp;t=41s" TargetMode="External"/><Relationship Id="rId2" Type="http://schemas.openxmlformats.org/officeDocument/2006/relationships/hyperlink" Target="https://www.aqa.org.uk/subjects/art-and-design/as-and-a-level/art-and-design-7201/subject-content/art,-craft-and-design" TargetMode="External"/><Relationship Id="rId16" Type="http://schemas.openxmlformats.org/officeDocument/2006/relationships/hyperlink" Target="https://www.bbc.co.uk/bitesize/guides/zgtngdm/video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bbc.co.uk/bitesize/guides/z83g8mn/revision/1" TargetMode="External"/><Relationship Id="rId11" Type="http://schemas.openxmlformats.org/officeDocument/2006/relationships/hyperlink" Target="https://www.studentartguide.com/articles/how-to-analyze-an-artwork" TargetMode="External"/><Relationship Id="rId5" Type="http://schemas.openxmlformats.org/officeDocument/2006/relationships/hyperlink" Target="applewebdata://F4548635-C548-4A74-ACF7-5977370604A3/%0dhttps:/www.bbc.co.uk/bitesize/guides/z83g8mn/video" TargetMode="External"/><Relationship Id="rId15" Type="http://schemas.openxmlformats.org/officeDocument/2006/relationships/hyperlink" Target="https://www.bbc.co.uk/bitesize/guides/zgtngdm/revision/1" TargetMode="External"/><Relationship Id="rId10" Type="http://schemas.openxmlformats.org/officeDocument/2006/relationships/hyperlink" Target="https://www.youtube.com/watch?v=0h8k5-DDJlg" TargetMode="External"/><Relationship Id="rId4" Type="http://schemas.openxmlformats.org/officeDocument/2006/relationships/hyperlink" Target="https://filestore.aqa.org.uk/resources/art-and-design/AQA-AS-A-ART-TG-GUIDE.PDF" TargetMode="External"/><Relationship Id="rId9" Type="http://schemas.openxmlformats.org/officeDocument/2006/relationships/hyperlink" Target="https://www.bbc.co.uk/bitesize/guides/zwk82nb/revision/2" TargetMode="External"/><Relationship Id="rId14" Type="http://schemas.openxmlformats.org/officeDocument/2006/relationships/hyperlink" Target="https://www.studentartguide.com/articles/how-to-annotate-a-sketchboo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ED8937A-A95C-4FCF-DE84-4AB48A2CC5B5}"/>
              </a:ext>
            </a:extLst>
          </p:cNvPr>
          <p:cNvSpPr txBox="1"/>
          <p:nvPr/>
        </p:nvSpPr>
        <p:spPr>
          <a:xfrm>
            <a:off x="816686" y="6053145"/>
            <a:ext cx="5533314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b="1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GCSE &amp; A-LEVEL FINE ART PROGRAMME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0" name="Picture 2" descr="Uxbridge High School - OPEN MORNINGS FOR YEAR 6 INTO YEAR 7">
            <a:extLst>
              <a:ext uri="{FF2B5EF4-FFF2-40B4-BE49-F238E27FC236}">
                <a16:creationId xmlns:a16="http://schemas.microsoft.com/office/drawing/2014/main" id="{CA1CAB29-88F5-7367-67C0-E147E0354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9603" y="2379654"/>
            <a:ext cx="3445797" cy="3445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0139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C2770F-3A2E-CA97-C3C2-82C9C9E229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0F68AA7-518C-713D-72FF-886490631A16}"/>
              </a:ext>
            </a:extLst>
          </p:cNvPr>
          <p:cNvSpPr txBox="1"/>
          <p:nvPr/>
        </p:nvSpPr>
        <p:spPr>
          <a:xfrm>
            <a:off x="202911" y="256812"/>
            <a:ext cx="6531429" cy="421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GB" sz="1200" b="1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Q: What does GCSE Fine Art cover?</a:t>
            </a:r>
            <a:br>
              <a:rPr lang="en-GB" sz="1200" b="0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1200" b="1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A:</a:t>
            </a:r>
            <a:r>
              <a:rPr lang="en-GB" sz="1200" b="0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The </a:t>
            </a:r>
            <a:r>
              <a:rPr lang="en-GB" sz="1200" b="1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AQA GCSE Art &amp; Design (Fine Art)</a:t>
            </a:r>
            <a:r>
              <a:rPr lang="en-GB" sz="1200" b="0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course includes:</a:t>
            </a:r>
          </a:p>
          <a:p>
            <a:pPr marL="171450" indent="-171450" algn="l">
              <a:lnSpc>
                <a:spcPct val="150000"/>
              </a:lnSpc>
              <a:buFont typeface="Wingdings" pitchFamily="2" charset="2"/>
              <a:buChar char="§"/>
            </a:pPr>
            <a:r>
              <a:rPr lang="en-GB" sz="1200" b="1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Drawing, painting, sculpture, printmaking, and mixed media.</a:t>
            </a:r>
            <a:endParaRPr lang="en-GB" sz="1200" b="0" i="0" u="none" strike="noStrike" dirty="0">
              <a:solidFill>
                <a:srgbClr val="40404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 algn="l">
              <a:lnSpc>
                <a:spcPct val="150000"/>
              </a:lnSpc>
              <a:buFont typeface="Wingdings" pitchFamily="2" charset="2"/>
              <a:buChar char="§"/>
            </a:pPr>
            <a:r>
              <a:rPr lang="en-GB" sz="1200" b="1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Critical studies</a:t>
            </a:r>
            <a:r>
              <a:rPr lang="en-GB" sz="1200" b="0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of artists, movements, and cultures.</a:t>
            </a:r>
          </a:p>
          <a:p>
            <a:pPr marL="171450" indent="-171450" algn="l">
              <a:lnSpc>
                <a:spcPct val="150000"/>
              </a:lnSpc>
              <a:buFont typeface="Wingdings" pitchFamily="2" charset="2"/>
              <a:buChar char="§"/>
            </a:pPr>
            <a:r>
              <a:rPr lang="en-GB" sz="1200" b="1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Portfolio development (60% coursework) + Externally Set Assignment (40%).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1200" b="0" i="0" u="none" strike="noStrike" dirty="0">
              <a:solidFill>
                <a:srgbClr val="40404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en-GB" sz="1200" b="1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Q: What is the A-Level Fine Art course structure?</a:t>
            </a:r>
            <a:br>
              <a:rPr lang="en-GB" sz="1200" b="0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1200" b="1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A:</a:t>
            </a:r>
            <a:r>
              <a:rPr lang="en-GB" sz="1200" b="0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The </a:t>
            </a:r>
            <a:r>
              <a:rPr lang="en-GB" sz="1200" b="1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AQA A-Level Art &amp; Design (Fine Art)</a:t>
            </a:r>
            <a:r>
              <a:rPr lang="en-GB" sz="1200" b="0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course focuses on:</a:t>
            </a:r>
          </a:p>
          <a:p>
            <a:pPr marL="171450" indent="-171450" algn="l">
              <a:lnSpc>
                <a:spcPct val="150000"/>
              </a:lnSpc>
              <a:buFont typeface="Wingdings" pitchFamily="2" charset="2"/>
              <a:buChar char="§"/>
            </a:pPr>
            <a:r>
              <a:rPr lang="en-GB" sz="1200" b="1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Advanced techniques</a:t>
            </a:r>
            <a:r>
              <a:rPr lang="en-GB" sz="1200" b="0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(e.g., large-scale painting, digital art, installation).</a:t>
            </a:r>
          </a:p>
          <a:p>
            <a:pPr marL="171450" indent="-171450" algn="l">
              <a:lnSpc>
                <a:spcPct val="150000"/>
              </a:lnSpc>
              <a:buFont typeface="Wingdings" pitchFamily="2" charset="2"/>
              <a:buChar char="§"/>
            </a:pPr>
            <a:r>
              <a:rPr lang="en-GB" sz="1200" b="1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Personal Investigation (60%)</a:t>
            </a:r>
            <a:r>
              <a:rPr lang="en-GB" sz="1200" b="0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– Portfolio + 3,000-word essay.</a:t>
            </a:r>
          </a:p>
          <a:p>
            <a:pPr marL="171450" indent="-171450" algn="l">
              <a:lnSpc>
                <a:spcPct val="150000"/>
              </a:lnSpc>
              <a:buFont typeface="Wingdings" pitchFamily="2" charset="2"/>
              <a:buChar char="§"/>
            </a:pPr>
            <a:r>
              <a:rPr lang="en-GB" sz="1200" b="1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Externally Set Assignment (ESA) (40%)</a:t>
            </a:r>
            <a:r>
              <a:rPr lang="en-GB" sz="1200" b="0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– 15-hour practical exam.</a:t>
            </a:r>
          </a:p>
          <a:p>
            <a:pPr algn="l">
              <a:lnSpc>
                <a:spcPct val="150000"/>
              </a:lnSpc>
            </a:pPr>
            <a:endParaRPr lang="en-GB" sz="1200" b="0" i="0" u="none" strike="noStrike" dirty="0">
              <a:solidFill>
                <a:srgbClr val="40404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en-GB" sz="1200" b="1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Success Spotlight:</a:t>
            </a:r>
            <a:endParaRPr lang="en-GB" sz="1200" b="0" i="0" u="none" strike="noStrike" dirty="0">
              <a:solidFill>
                <a:srgbClr val="40404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 algn="l">
              <a:lnSpc>
                <a:spcPct val="150000"/>
              </a:lnSpc>
              <a:buFont typeface="Wingdings" pitchFamily="2" charset="2"/>
              <a:buChar char="§"/>
            </a:pPr>
            <a:r>
              <a:rPr lang="en-GB" sz="1200" b="1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Our students’ work is regularly selected by AQA as a national benchmark for grading.</a:t>
            </a:r>
            <a:endParaRPr lang="en-GB" sz="1200" b="0" i="0" u="none" strike="noStrike" dirty="0">
              <a:solidFill>
                <a:srgbClr val="40404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 algn="l">
              <a:lnSpc>
                <a:spcPct val="150000"/>
              </a:lnSpc>
              <a:buFont typeface="Wingdings" pitchFamily="2" charset="2"/>
              <a:buChar char="§"/>
            </a:pPr>
            <a:r>
              <a:rPr lang="en-GB" sz="1200" b="1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Alumni have progressed to top art schools like UAL, Goldsmiths, and RCA.</a:t>
            </a:r>
          </a:p>
        </p:txBody>
      </p:sp>
    </p:spTree>
    <p:extLst>
      <p:ext uri="{BB962C8B-B14F-4D97-AF65-F5344CB8AC3E}">
        <p14:creationId xmlns:p14="http://schemas.microsoft.com/office/powerpoint/2010/main" val="2654412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1A689FE-44DF-30BE-6091-B5B5F3A88157}"/>
              </a:ext>
            </a:extLst>
          </p:cNvPr>
          <p:cNvSpPr txBox="1"/>
          <p:nvPr/>
        </p:nvSpPr>
        <p:spPr>
          <a:xfrm>
            <a:off x="150033" y="106508"/>
            <a:ext cx="6441732" cy="3387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GB" sz="1200" b="1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4. Assessment &amp; Exams</a:t>
            </a:r>
          </a:p>
          <a:p>
            <a:pPr algn="l">
              <a:lnSpc>
                <a:spcPct val="150000"/>
              </a:lnSpc>
            </a:pPr>
            <a:r>
              <a:rPr lang="en-GB" sz="1200" b="1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Q: How is GCSE Fine Art graded?</a:t>
            </a:r>
            <a:endParaRPr lang="en-GB" sz="1200" b="0" i="0" u="none" strike="noStrike" dirty="0">
              <a:solidFill>
                <a:srgbClr val="40404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 algn="l">
              <a:lnSpc>
                <a:spcPct val="150000"/>
              </a:lnSpc>
              <a:buFont typeface="Wingdings" pitchFamily="2" charset="2"/>
              <a:buChar char="§"/>
            </a:pPr>
            <a:r>
              <a:rPr lang="en-GB" sz="1200" b="1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60% Portfolio</a:t>
            </a:r>
            <a:r>
              <a:rPr lang="en-GB" sz="1200" b="0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(teacher-assessed, AQA-moderated).</a:t>
            </a:r>
          </a:p>
          <a:p>
            <a:pPr marL="171450" indent="-171450" algn="l">
              <a:lnSpc>
                <a:spcPct val="150000"/>
              </a:lnSpc>
              <a:buFont typeface="Wingdings" pitchFamily="2" charset="2"/>
              <a:buChar char="§"/>
            </a:pPr>
            <a:r>
              <a:rPr lang="en-GB" sz="1200" b="1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40% ESA</a:t>
            </a:r>
            <a:r>
              <a:rPr lang="en-GB" sz="1200" b="0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(exam project + 10-hour practical exam).</a:t>
            </a:r>
          </a:p>
          <a:p>
            <a:pPr algn="l">
              <a:lnSpc>
                <a:spcPct val="150000"/>
              </a:lnSpc>
            </a:pPr>
            <a:endParaRPr lang="en-GB" sz="1200" b="0" i="0" u="none" strike="noStrike" dirty="0">
              <a:solidFill>
                <a:srgbClr val="40404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en-GB" sz="1200" b="1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Q: What’s the A-Level Personal Study essay?</a:t>
            </a:r>
            <a:br>
              <a:rPr lang="en-GB" sz="1200" b="0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1200" b="0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 </a:t>
            </a:r>
            <a:r>
              <a:rPr lang="en-GB" sz="1200" b="1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3,000-word research project</a:t>
            </a:r>
            <a:r>
              <a:rPr lang="en-GB" sz="1200" b="0" i="0" u="none" strike="noStrike" dirty="0">
                <a:solidFill>
                  <a:srgbClr val="4040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linking your artwork to artists/themes.</a:t>
            </a:r>
          </a:p>
          <a:p>
            <a:pPr algn="l">
              <a:lnSpc>
                <a:spcPct val="150000"/>
              </a:lnSpc>
            </a:pPr>
            <a:endParaRPr lang="en-GB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en-GB" sz="12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Q: What materials do I need for the Fine Art course?</a:t>
            </a:r>
          </a:p>
          <a:p>
            <a:pPr algn="l">
              <a:lnSpc>
                <a:spcPct val="150000"/>
              </a:lnSpc>
            </a:pPr>
            <a:r>
              <a:rPr lang="en-GB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To help you get started, the Art Department offers a </a:t>
            </a:r>
            <a:r>
              <a:rPr lang="en-GB" sz="12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discounted Art Pack</a:t>
            </a:r>
            <a:r>
              <a:rPr lang="en-GB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that includes all the essential materials you’ll need. We recommend purchasing this pack through </a:t>
            </a:r>
            <a:r>
              <a:rPr lang="en-GB" sz="12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Arbor</a:t>
            </a:r>
            <a:r>
              <a:rPr lang="en-GB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where the most up-to-date price will be listed.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D53E45-2473-7F2B-D632-2925E231F209}"/>
              </a:ext>
            </a:extLst>
          </p:cNvPr>
          <p:cNvSpPr txBox="1"/>
          <p:nvPr/>
        </p:nvSpPr>
        <p:spPr>
          <a:xfrm>
            <a:off x="142538" y="9116885"/>
            <a:ext cx="6441732" cy="6176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These tools form the foundation of your art practice and are required for classwork, homework, and independent projects.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58645D7-5938-5CA6-6720-9C0BDD2B22CE}"/>
              </a:ext>
            </a:extLst>
          </p:cNvPr>
          <p:cNvGrpSpPr/>
          <p:nvPr/>
        </p:nvGrpSpPr>
        <p:grpSpPr>
          <a:xfrm>
            <a:off x="150032" y="3624885"/>
            <a:ext cx="5247468" cy="2279663"/>
            <a:chOff x="150032" y="3496869"/>
            <a:chExt cx="5247468" cy="227966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A334708-93EF-14D4-D6CC-0A5E28BD3966}"/>
                </a:ext>
              </a:extLst>
            </p:cNvPr>
            <p:cNvSpPr txBox="1"/>
            <p:nvPr/>
          </p:nvSpPr>
          <p:spPr>
            <a:xfrm>
              <a:off x="150032" y="3496869"/>
              <a:ext cx="3431367" cy="2279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Q: What’s included in the Art Pack? GCSE Portfolio</a:t>
              </a:r>
            </a:p>
            <a:p>
              <a:pPr marL="171450" marR="0" lvl="0" indent="-17145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Art folder/ carrier</a:t>
              </a:r>
            </a:p>
            <a:p>
              <a:pPr marL="171450" marR="0" lvl="0" indent="-17145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A3 cartridge sketchbook</a:t>
              </a:r>
            </a:p>
            <a:p>
              <a:pPr marL="171450" marR="0" lvl="0" indent="-17145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 set of soft (B) and hard (H) pencils</a:t>
              </a:r>
            </a:p>
            <a:p>
              <a:pPr marL="171450" marR="0" lvl="0" indent="-17145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Colour pencil set</a:t>
              </a:r>
            </a:p>
            <a:p>
              <a:pPr marL="171450" marR="0" lvl="0" indent="-17145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Oil pastel set</a:t>
              </a:r>
            </a:p>
            <a:p>
              <a:pPr marL="171450" marR="0" lvl="0" indent="-17145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Watercolour set</a:t>
              </a:r>
            </a:p>
            <a:p>
              <a:pPr marL="171450" marR="0" lvl="0" indent="-17145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Paintbrush set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CD59D5C-F165-1606-A517-4207DE75DFA1}"/>
                </a:ext>
              </a:extLst>
            </p:cNvPr>
            <p:cNvSpPr txBox="1"/>
            <p:nvPr/>
          </p:nvSpPr>
          <p:spPr>
            <a:xfrm>
              <a:off x="3436257" y="3773868"/>
              <a:ext cx="1961243" cy="1725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1450" marR="0" lvl="0" indent="-17145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Acrylic paint set</a:t>
              </a:r>
            </a:p>
            <a:p>
              <a:pPr marL="171450" marR="0" lvl="0" indent="-17145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Blending pencil</a:t>
              </a:r>
            </a:p>
            <a:p>
              <a:pPr marL="171450" marR="0" lvl="0" indent="-17145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Double sided tape</a:t>
              </a:r>
            </a:p>
            <a:p>
              <a:pPr marL="171450" marR="0" lvl="0" indent="-17145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§"/>
                <a:tabLst/>
                <a:defRPr/>
              </a:pPr>
              <a:r>
                <a:rPr lang="en-GB" sz="12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Putty r</a:t>
              </a:r>
              <a:r>
                <a:rPr kumimoji="0" lang="en-GB" sz="1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ubber</a:t>
              </a: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, </a:t>
              </a:r>
              <a:r>
                <a:rPr kumimoji="0" lang="en-GB" sz="1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sharpe</a:t>
              </a:r>
              <a:r>
                <a:rPr lang="en-GB" sz="120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ner</a:t>
              </a: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  <a:p>
              <a:pPr marL="171450" marR="0" lvl="0" indent="-17145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White gel pen</a:t>
              </a:r>
            </a:p>
            <a:p>
              <a:pPr marL="171450" marR="0" lvl="0" indent="-17145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Fine liner pen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C5511574-0450-6390-CA1E-55993AF9BE80}"/>
              </a:ext>
            </a:extLst>
          </p:cNvPr>
          <p:cNvSpPr txBox="1"/>
          <p:nvPr/>
        </p:nvSpPr>
        <p:spPr>
          <a:xfrm>
            <a:off x="150033" y="5996229"/>
            <a:ext cx="2629744" cy="3387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Level</a:t>
            </a: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Portfolio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Art folder/ carrier</a:t>
            </a:r>
          </a:p>
          <a:p>
            <a:pPr marL="171450" marR="0" lvl="0" indent="-1714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A2 or A3 cartridge sketchbook</a:t>
            </a:r>
          </a:p>
          <a:p>
            <a:pPr marL="171450" marR="0" lvl="0" indent="-1714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 set of flat brushes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en-GB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Oil paint set</a:t>
            </a:r>
          </a:p>
          <a:p>
            <a:pPr marL="171450" marR="0" lvl="0" indent="-1714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GB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Bakers brush</a:t>
            </a:r>
          </a:p>
          <a:p>
            <a:pPr marL="171450" marR="0" lvl="0" indent="-1714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Blending pencil</a:t>
            </a:r>
          </a:p>
          <a:p>
            <a:pPr marL="171450" marR="0" lvl="0" indent="-1714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White gel pen</a:t>
            </a:r>
          </a:p>
          <a:p>
            <a:pPr marL="171450" marR="0" lvl="0" indent="-1714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Fine liner pen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Double sided tape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en-GB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Putty r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ubber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</a:t>
            </a:r>
          </a:p>
          <a:p>
            <a:pPr marL="171450" marR="0" lvl="0" indent="-1714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lang="en-GB" sz="1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Picture 18" descr="A bag of art supplies&#10;&#10;Description automatically generated">
            <a:extLst>
              <a:ext uri="{FF2B5EF4-FFF2-40B4-BE49-F238E27FC236}">
                <a16:creationId xmlns:a16="http://schemas.microsoft.com/office/drawing/2014/main" id="{C63967C2-F4C4-FE48-1A38-CA0C3590E8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87" b="98016" l="4737" r="93056">
                        <a14:foregroundMark x1="41865" y1="4167" x2="49182" y2="2844"/>
                        <a14:foregroundMark x1="49182" y1="2844" x2="55977" y2="5853"/>
                        <a14:foregroundMark x1="55977" y1="5853" x2="58358" y2="13724"/>
                        <a14:foregroundMark x1="45734" y1="3803" x2="49182" y2="1687"/>
                        <a14:foregroundMark x1="9028" y1="16402" x2="25843" y2="29167"/>
                        <a14:foregroundMark x1="25843" y1="29167" x2="32763" y2="41171"/>
                        <a14:foregroundMark x1="32763" y1="41171" x2="33259" y2="42989"/>
                        <a14:foregroundMark x1="59350" y1="50430" x2="59350" y2="50430"/>
                        <a14:foregroundMark x1="9747" y1="16799" x2="32019" y2="17163"/>
                        <a14:foregroundMark x1="32019" y1="17163" x2="46305" y2="14437"/>
                        <a14:foregroundMark x1="46373" y1="14581" x2="77183" y2="18585"/>
                        <a14:foregroundMark x1="77183" y1="18585" x2="84301" y2="16468"/>
                        <a14:foregroundMark x1="84301" y1="16468" x2="86880" y2="14286"/>
                        <a14:foregroundMark x1="88021" y1="13360" x2="80481" y2="42890"/>
                        <a14:foregroundMark x1="80481" y1="42890" x2="65848" y2="52612"/>
                        <a14:foregroundMark x1="65848" y1="52612" x2="72917" y2="60946"/>
                        <a14:foregroundMark x1="72917" y1="60946" x2="88145" y2="69015"/>
                        <a14:foregroundMark x1="88145" y1="69015" x2="91071" y2="78538"/>
                        <a14:foregroundMark x1="91071" y1="78538" x2="93056" y2="97057"/>
                        <a14:foregroundMark x1="93056" y1="97057" x2="93056" y2="97057"/>
                        <a14:foregroundMark x1="87450" y1="18519" x2="88740" y2="70933"/>
                        <a14:foregroundMark x1="88740" y1="70933" x2="82837" y2="76852"/>
                        <a14:foregroundMark x1="82837" y1="76852" x2="80729" y2="77017"/>
                        <a14:foregroundMark x1="11186" y1="19279" x2="7465" y2="87401"/>
                        <a14:foregroundMark x1="7465" y1="87401" x2="13715" y2="93122"/>
                        <a14:foregroundMark x1="13715" y1="93122" x2="15774" y2="91898"/>
                        <a14:foregroundMark x1="4737" y1="98016" x2="13343" y2="91534"/>
                        <a14:foregroundMark x1="19494" y1="98016" x2="53621" y2="90179"/>
                        <a14:foregroundMark x1="49330" y1="96131" x2="88889" y2="92692"/>
                        <a14:foregroundMark x1="76066" y1="96230" x2="83061" y2="95933"/>
                        <a14:foregroundMark x1="83061" y1="95933" x2="83061" y2="95933"/>
                        <a14:foregroundMark x1="80432" y1="96792" x2="87946" y2="96164"/>
                        <a14:foregroundMark x1="87946" y1="96164" x2="92560" y2="96362"/>
                        <a14:backgroundMark x1="81101" y1="99868" x2="92460" y2="98975"/>
                        <a14:backgroundMark x1="67212" y1="99140" x2="74256" y2="98247"/>
                        <a14:backgroundMark x1="74256" y1="98247" x2="75620" y2="98545"/>
                        <a14:backgroundMark x1="55729" y1="98413" x2="66344" y2="98975"/>
                        <a14:backgroundMark x1="42287" y1="99570" x2="54985" y2="99140"/>
                        <a14:backgroundMark x1="25694" y1="99702" x2="37922" y2="99140"/>
                        <a14:backgroundMark x1="19891" y1="99868" x2="24926" y2="99868"/>
                        <a14:backgroundMark x1="81324" y1="98843" x2="76166" y2="98413"/>
                        <a14:backgroundMark x1="85144" y1="98545" x2="83507" y2="98247"/>
                        <a14:backgroundMark x1="88963" y1="98710" x2="88963" y2="98710"/>
                        <a14:backgroundMark x1="88963" y1="98413" x2="88095" y2="98545"/>
                        <a14:backgroundMark x1="90055" y1="30919" x2="90278" y2="33267"/>
                        <a14:backgroundMark x1="90377" y1="41997" x2="91146" y2="50165"/>
                        <a14:backgroundMark x1="89187" y1="14187" x2="89187" y2="15046"/>
                        <a14:backgroundMark x1="89509" y1="15212" x2="89509" y2="15212"/>
                        <a14:backgroundMark x1="46131" y1="14484" x2="46131" y2="14484"/>
                        <a14:backgroundMark x1="46131" y1="14484" x2="45139" y2="14616"/>
                        <a14:backgroundMark x1="46453" y1="14749" x2="45908" y2="14749"/>
                      </a14:backgroundRemoval>
                    </a14:imgEffect>
                  </a14:imgLayer>
                </a14:imgProps>
              </a:ext>
            </a:extLst>
          </a:blip>
          <a:srcRect l="2189" r="3881"/>
          <a:stretch/>
        </p:blipFill>
        <p:spPr>
          <a:xfrm rot="446005">
            <a:off x="2909395" y="6340846"/>
            <a:ext cx="3141143" cy="2508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219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64D263F-7E64-70E3-07A5-E87FA5846EE8}"/>
              </a:ext>
            </a:extLst>
          </p:cNvPr>
          <p:cNvSpPr txBox="1"/>
          <p:nvPr/>
        </p:nvSpPr>
        <p:spPr>
          <a:xfrm>
            <a:off x="208134" y="408632"/>
            <a:ext cx="6441732" cy="8281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Q: Can I use other specialist materials?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Absolutely. While the Art Pack covers the basics, students aiming for higher grades or more advanced work are encouraged to explore </a:t>
            </a: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professional art materials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 These often offer superior performance, richer colours, and more refined results, especially useful when experimenting with techniques or building a portfolio.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Recommended specialist brands include:</a:t>
            </a:r>
          </a:p>
          <a:p>
            <a:pPr marL="171450" marR="0" lvl="0" indent="-1714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12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Winsor &amp; Newton</a:t>
            </a:r>
          </a:p>
          <a:p>
            <a:pPr marL="171450" marR="0" lvl="0" indent="-1714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120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Daler</a:t>
            </a:r>
            <a:r>
              <a:rPr kumimoji="0" lang="en-GB" sz="12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-Rowney</a:t>
            </a:r>
          </a:p>
          <a:p>
            <a:pPr marL="171450" marR="0" lvl="0" indent="-1714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12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Cotman (by Winsor &amp; Newton)</a:t>
            </a:r>
          </a:p>
          <a:p>
            <a:pPr marL="171450" marR="0" lvl="0" indent="-1714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GB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Faber Castell</a:t>
            </a:r>
          </a:p>
          <a:p>
            <a:pPr marL="171450" marR="0" lvl="0" indent="-1714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12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Staedtler</a:t>
            </a:r>
          </a:p>
          <a:p>
            <a:pPr marL="171450" marR="0" lvl="0" indent="-1714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GB" sz="12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Caran</a:t>
            </a:r>
            <a:r>
              <a:rPr lang="en-GB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d’Ache</a:t>
            </a:r>
            <a:endParaRPr kumimoji="0" lang="en-GB" sz="12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These brands are known for their </a:t>
            </a: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high-quality materials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and are used by art students and professionals alike.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en-GB" sz="12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Q: Why use specialist materials?</a:t>
            </a:r>
          </a:p>
          <a:p>
            <a:pPr algn="l">
              <a:lnSpc>
                <a:spcPct val="150000"/>
              </a:lnSpc>
            </a:pPr>
            <a:r>
              <a:rPr lang="en-GB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Using quality materials: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Enhances your ability to experiment and refine your technique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Supports stronger, more vibrant final outcomes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Gives your work a more professional edge — essential for GCSE and A-level portfolios</a:t>
            </a:r>
          </a:p>
          <a:p>
            <a:pPr algn="l">
              <a:lnSpc>
                <a:spcPct val="150000"/>
              </a:lnSpc>
            </a:pPr>
            <a:r>
              <a:rPr lang="en-GB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If you're interested in expanding your kit, speak to your art teacher for advice on what to prioritise based on your interests (e.g. painting, illustration, mixed media).</a:t>
            </a:r>
          </a:p>
          <a:p>
            <a:pPr algn="l"/>
            <a:endParaRPr lang="en-GB" sz="1200" b="1" i="0" u="none" strike="noStrike" dirty="0">
              <a:solidFill>
                <a:srgbClr val="40404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Q: </a:t>
            </a:r>
            <a:r>
              <a:rPr lang="en-GB" sz="1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Careers &amp; Higher Education</a:t>
            </a:r>
          </a:p>
          <a:p>
            <a:pPr>
              <a:lnSpc>
                <a:spcPct val="150000"/>
              </a:lnSpc>
            </a:pPr>
            <a:r>
              <a:rPr lang="en-GB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Career Paths: Illustrator, Art Therapist, Architect, Gallery Curator, Animator.</a:t>
            </a:r>
            <a:br>
              <a:rPr lang="en-GB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 Destinations: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§"/>
            </a:pPr>
            <a:r>
              <a:rPr lang="en-GB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University of the Arts London (UAL)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§"/>
            </a:pPr>
            <a:r>
              <a:rPr lang="en-GB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Goldsmiths, University of London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§"/>
            </a:pPr>
            <a:r>
              <a:rPr lang="en-GB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Glasgow School of Art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271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43CC400-4491-A4CA-E162-FF067A9001E2}"/>
              </a:ext>
            </a:extLst>
          </p:cNvPr>
          <p:cNvSpPr txBox="1"/>
          <p:nvPr/>
        </p:nvSpPr>
        <p:spPr>
          <a:xfrm>
            <a:off x="253283" y="191932"/>
            <a:ext cx="640509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Glossary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§"/>
            </a:pPr>
            <a:r>
              <a:rPr lang="en-GB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ESA: Externally Set Assignment (exam project).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§"/>
            </a:pPr>
            <a:r>
              <a:rPr lang="en-GB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Personal Study: A-Level essay + artwork analysis.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§"/>
            </a:pPr>
            <a:r>
              <a:rPr lang="en-GB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Portfolio: Curated body of work for assessment.</a:t>
            </a:r>
          </a:p>
          <a:p>
            <a:pPr>
              <a:lnSpc>
                <a:spcPct val="150000"/>
              </a:lnSpc>
            </a:pPr>
            <a:endParaRPr lang="en-GB" sz="1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8. Support &amp; Contacts</a:t>
            </a:r>
          </a:p>
          <a:p>
            <a:pPr>
              <a:lnSpc>
                <a:spcPct val="150000"/>
              </a:lnSpc>
            </a:pPr>
            <a:r>
              <a:rPr lang="en-GB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Staff: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§"/>
            </a:pPr>
            <a:r>
              <a:rPr lang="en-GB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Mr. Sasu (Curriculum Leader) – </a:t>
            </a:r>
            <a:r>
              <a:rPr lang="en-GB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esasu@uhs.o</a:t>
            </a:r>
            <a:r>
              <a:rPr lang="en-GB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rg.uk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§"/>
            </a:pPr>
            <a:r>
              <a:rPr lang="en-GB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Ms. Besze (Teacher) – dbesze@uhs.org.uk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§"/>
            </a:pPr>
            <a:r>
              <a:rPr lang="en-GB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Ms. Cumplen (Technician) – </a:t>
            </a:r>
            <a:r>
              <a:rPr lang="en-GB" sz="1200" b="0" i="0" u="none" strike="noStrike" dirty="0">
                <a:solidFill>
                  <a:srgbClr val="004C89"/>
                </a:solidFill>
                <a:effectLst/>
                <a:latin typeface="Segoe UI" panose="020B0502040204020203" pitchFamily="34" charset="0"/>
              </a:rPr>
              <a:t>jcumplen@uhs.org.uk</a:t>
            </a:r>
            <a:endParaRPr lang="en-GB" sz="1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GB" sz="1200" b="0" i="0" u="none" strike="noStrike" dirty="0">
              <a:solidFill>
                <a:srgbClr val="40404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308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D5A680D-93A7-857C-F12A-44E8D63D8D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8128406"/>
              </p:ext>
            </p:extLst>
          </p:nvPr>
        </p:nvGraphicFramePr>
        <p:xfrm>
          <a:off x="287043" y="285850"/>
          <a:ext cx="6292662" cy="78542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92662">
                  <a:extLst>
                    <a:ext uri="{9D8B030D-6E8A-4147-A177-3AD203B41FA5}">
                      <a16:colId xmlns:a16="http://schemas.microsoft.com/office/drawing/2014/main" val="24265089"/>
                    </a:ext>
                  </a:extLst>
                </a:gridCol>
              </a:tblGrid>
              <a:tr h="3128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Project</a:t>
                      </a:r>
                      <a:endParaRPr lang="en-GB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9397" marR="79397" marT="39698" marB="39698"/>
                </a:tc>
                <a:extLst>
                  <a:ext uri="{0D108BD9-81ED-4DB2-BD59-A6C34878D82A}">
                    <a16:rowId xmlns:a16="http://schemas.microsoft.com/office/drawing/2014/main" val="3440801"/>
                  </a:ext>
                </a:extLst>
              </a:tr>
              <a:tr h="18860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AQA A Level Art, Craft and Design Specification  </a:t>
                      </a:r>
                      <a:r>
                        <a:rPr lang="en-GB" sz="1100" u="sng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hlinkClick r:id="rId2"/>
                        </a:rPr>
                        <a:t>https://www.aqa.org.uk/subjects/art-and-design/as-and-a-level/art-and-design-7201/subject-content/art,-craft-and-design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AQA A Level Fine Art Specification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100" u="sng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hlinkClick r:id="rId3"/>
                        </a:rPr>
                        <a:t>https://www.aqa.org.uk/subjects/art-and-design/as-and-a-level/art-and-design-7201/subject-content/fine-art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AQA A Level Art Mark Scheme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u="sng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hlinkClick r:id="rId4"/>
                        </a:rPr>
                        <a:t>https://filestore.aqa.org.uk/resources/art-and-design/AQA-AS-A-ART-TG-GUIDE.PDF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9397" marR="79397" marT="39698" marB="39698"/>
                </a:tc>
                <a:extLst>
                  <a:ext uri="{0D108BD9-81ED-4DB2-BD59-A6C34878D82A}">
                    <a16:rowId xmlns:a16="http://schemas.microsoft.com/office/drawing/2014/main" val="3363663844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Statement of Intent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u="sng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hlinkClick r:id="rId5"/>
                        </a:rPr>
                        <a:t>https://www.bbc.co.uk/bitesize/guides/z83g8mn/video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u="sng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hlinkClick r:id="rId6"/>
                        </a:rPr>
                        <a:t>https://www.bbc.co.uk/bitesize/guides/z83g8mn/revision/1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9397" marR="79397" marT="39698" marB="39698"/>
                </a:tc>
                <a:extLst>
                  <a:ext uri="{0D108BD9-81ED-4DB2-BD59-A6C34878D82A}">
                    <a16:rowId xmlns:a16="http://schemas.microsoft.com/office/drawing/2014/main" val="1450973499"/>
                  </a:ext>
                </a:extLst>
              </a:tr>
              <a:tr h="6062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Mind Map: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u="sng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hlinkClick r:id="rId7"/>
                        </a:rPr>
                        <a:t>https://www.youtube.com/watch?v=0qG613IG-kc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9397" marR="79397" marT="39698" marB="39698"/>
                </a:tc>
                <a:extLst>
                  <a:ext uri="{0D108BD9-81ED-4DB2-BD59-A6C34878D82A}">
                    <a16:rowId xmlns:a16="http://schemas.microsoft.com/office/drawing/2014/main" val="513531140"/>
                  </a:ext>
                </a:extLst>
              </a:tr>
              <a:tr h="8974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Primary and Secondary Images/ Sources </a:t>
                      </a:r>
                      <a:endParaRPr lang="en-GB" sz="11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u="sng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hlinkClick r:id="rId8"/>
                        </a:rPr>
                        <a:t>https://www.youtube.com/watch?v=RQ8xYYB9dm4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u="sng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hlinkClick r:id="rId9"/>
                        </a:rPr>
                        <a:t>https://www.bbc.co.uk/bitesize/guides/zwk82nb/revision/2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9397" marR="79397" marT="39698" marB="39698"/>
                </a:tc>
                <a:extLst>
                  <a:ext uri="{0D108BD9-81ED-4DB2-BD59-A6C34878D82A}">
                    <a16:rowId xmlns:a16="http://schemas.microsoft.com/office/drawing/2014/main" val="927133151"/>
                  </a:ext>
                </a:extLst>
              </a:tr>
              <a:tr h="14581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Artist Analysis </a:t>
                      </a:r>
                      <a:endParaRPr lang="en-GB" sz="11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u="sng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hlinkClick r:id="rId10"/>
                        </a:rPr>
                        <a:t>https://www.youtube.com/watch?v=0h8k5-DDJlg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u="sng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hlinkClick r:id="rId11"/>
                        </a:rPr>
                        <a:t>https://www.studentartguide.com/articles/how-to-analyze-an-artwork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100" u="sng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hlinkClick r:id="rId12"/>
                        </a:rPr>
                        <a:t>https://www.bbc.co.uk/bitesize/guides/zymtv9q/revision/1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100" u="sng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hlinkClick r:id="rId13"/>
                        </a:rPr>
                        <a:t>https://theartyteacher.com/good-examples-of-artist-research-pages/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9397" marR="79397" marT="39698" marB="39698"/>
                </a:tc>
                <a:extLst>
                  <a:ext uri="{0D108BD9-81ED-4DB2-BD59-A6C34878D82A}">
                    <a16:rowId xmlns:a16="http://schemas.microsoft.com/office/drawing/2014/main" val="1978458572"/>
                  </a:ext>
                </a:extLst>
              </a:tr>
              <a:tr h="11827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Annotation  </a:t>
                      </a:r>
                      <a:endParaRPr lang="en-GB" sz="11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u="sng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hlinkClick r:id="rId14"/>
                        </a:rPr>
                        <a:t>https://www.studentartguide.com/articles/how-to-annotate-a-sketchbook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100" u="sng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hlinkClick r:id="rId15"/>
                        </a:rPr>
                        <a:t>https://www.bbc.co.uk/bitesize/guides/zgtngdm/revision/1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100" u="sng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hlinkClick r:id="rId16"/>
                        </a:rPr>
                        <a:t>https://www.bbc.co.uk/bitesize/guides/zgtngdm/video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9397" marR="79397" marT="39698" marB="39698"/>
                </a:tc>
                <a:extLst>
                  <a:ext uri="{0D108BD9-81ED-4DB2-BD59-A6C34878D82A}">
                    <a16:rowId xmlns:a16="http://schemas.microsoft.com/office/drawing/2014/main" val="1347573484"/>
                  </a:ext>
                </a:extLst>
              </a:tr>
              <a:tr h="5963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Personal Investigation Essay </a:t>
                      </a:r>
                      <a:endParaRPr lang="en-GB" sz="11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u="sng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hlinkClick r:id="rId17"/>
                        </a:rPr>
                        <a:t>https://www.youtube.com/watch?v=o1oloV0fRWg&amp;t=41s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9397" marR="79397" marT="39698" marB="39698"/>
                </a:tc>
                <a:extLst>
                  <a:ext uri="{0D108BD9-81ED-4DB2-BD59-A6C34878D82A}">
                    <a16:rowId xmlns:a16="http://schemas.microsoft.com/office/drawing/2014/main" val="62619149"/>
                  </a:ext>
                </a:extLst>
              </a:tr>
            </a:tbl>
          </a:graphicData>
        </a:graphic>
      </p:graphicFrame>
      <p:sp>
        <p:nvSpPr>
          <p:cNvPr id="6" name="Rectangle 4">
            <a:extLst>
              <a:ext uri="{FF2B5EF4-FFF2-40B4-BE49-F238E27FC236}">
                <a16:creationId xmlns:a16="http://schemas.microsoft.com/office/drawing/2014/main" id="{ADE50F1A-85EE-D545-CA9C-F0CCC612D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4088" y="24257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8383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E7C65B11EE9D46B38A2FF7D3E35699" ma:contentTypeVersion="21" ma:contentTypeDescription="Create a new document." ma:contentTypeScope="" ma:versionID="49f25a657551a8fe7080944cfd584d8d">
  <xsd:schema xmlns:xsd="http://www.w3.org/2001/XMLSchema" xmlns:xs="http://www.w3.org/2001/XMLSchema" xmlns:p="http://schemas.microsoft.com/office/2006/metadata/properties" xmlns:ns2="395dc431-0486-4db5-bd66-ec6707cbc9d4" xmlns:ns3="18b5f220-2c08-4522-aee7-823c3d1fba65" targetNamespace="http://schemas.microsoft.com/office/2006/metadata/properties" ma:root="true" ma:fieldsID="f0da28e1247da308179109fb15b70008" ns2:_="" ns3:_="">
    <xsd:import namespace="395dc431-0486-4db5-bd66-ec6707cbc9d4"/>
    <xsd:import namespace="18b5f220-2c08-4522-aee7-823c3d1fba6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Thumbnail" minOccurs="0"/>
                <xsd:element ref="ns2:MediaServiceSearchProperties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5dc431-0486-4db5-bd66-ec6707cbc9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9d4e878b-f682-48f6-92cd-cd5146a8c1b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24" nillable="true" ma:displayName="Thumbnail" ma:format="Dropdown" ma:internalName="Thumbnail">
      <xsd:simpleType>
        <xsd:restriction base="dms:Text">
          <xsd:maxLength value="255"/>
        </xsd:restriction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b5f220-2c08-4522-aee7-823c3d1fba65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0f87745-165a-4eed-b22e-6e532c5ca2b7}" ma:internalName="TaxCatchAll" ma:showField="CatchAllData" ma:web="18b5f220-2c08-4522-aee7-823c3d1fba6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95dc431-0486-4db5-bd66-ec6707cbc9d4">
      <Terms xmlns="http://schemas.microsoft.com/office/infopath/2007/PartnerControls"/>
    </lcf76f155ced4ddcb4097134ff3c332f>
    <TaxCatchAll xmlns="18b5f220-2c08-4522-aee7-823c3d1fba65" xsi:nil="true"/>
    <Thumbnail xmlns="395dc431-0486-4db5-bd66-ec6707cbc9d4" xsi:nil="true"/>
  </documentManagement>
</p:properties>
</file>

<file path=customXml/itemProps1.xml><?xml version="1.0" encoding="utf-8"?>
<ds:datastoreItem xmlns:ds="http://schemas.openxmlformats.org/officeDocument/2006/customXml" ds:itemID="{FD4CE97C-03E6-420B-A2D2-65FB91CCFEC3}"/>
</file>

<file path=customXml/itemProps2.xml><?xml version="1.0" encoding="utf-8"?>
<ds:datastoreItem xmlns:ds="http://schemas.openxmlformats.org/officeDocument/2006/customXml" ds:itemID="{7F5243D0-25A4-49A6-9502-43188ED426C0}"/>
</file>

<file path=customXml/itemProps3.xml><?xml version="1.0" encoding="utf-8"?>
<ds:datastoreItem xmlns:ds="http://schemas.openxmlformats.org/officeDocument/2006/customXml" ds:itemID="{572926BC-D9DC-430C-B753-F97E56AA864C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558</TotalTime>
  <Words>995</Words>
  <Application>Microsoft Macintosh PowerPoint</Application>
  <PresentationFormat>A4 Paper (210x297 mm)</PresentationFormat>
  <Paragraphs>108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Aptos</vt:lpstr>
      <vt:lpstr>Aptos Display</vt:lpstr>
      <vt:lpstr>Arial</vt:lpstr>
      <vt:lpstr>Calibri</vt:lpstr>
      <vt:lpstr>Segoe UI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Ebenezer Sasu</dc:creator>
  <cp:lastModifiedBy>Ebenezer Sasu</cp:lastModifiedBy>
  <cp:revision>11</cp:revision>
  <dcterms:created xsi:type="dcterms:W3CDTF">2025-07-01T18:27:41Z</dcterms:created>
  <dcterms:modified xsi:type="dcterms:W3CDTF">2026-06-16T23:49:42Z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0x01010075E7C65B11EE9D46B38A2FF7D3E35699</vt:lpwstr>
  </property>
</Properties>
</file>